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2"/>
  </p:notesMasterIdLst>
  <p:handoutMasterIdLst>
    <p:handoutMasterId r:id="rId23"/>
  </p:handoutMasterIdLst>
  <p:sldIdLst>
    <p:sldId id="579" r:id="rId2"/>
    <p:sldId id="521" r:id="rId3"/>
    <p:sldId id="538" r:id="rId4"/>
    <p:sldId id="580" r:id="rId5"/>
    <p:sldId id="601" r:id="rId6"/>
    <p:sldId id="602" r:id="rId7"/>
    <p:sldId id="275" r:id="rId8"/>
    <p:sldId id="472" r:id="rId9"/>
    <p:sldId id="605" r:id="rId10"/>
    <p:sldId id="564" r:id="rId11"/>
    <p:sldId id="606" r:id="rId12"/>
    <p:sldId id="554" r:id="rId13"/>
    <p:sldId id="566" r:id="rId14"/>
    <p:sldId id="604" r:id="rId15"/>
    <p:sldId id="461" r:id="rId16"/>
    <p:sldId id="570" r:id="rId17"/>
    <p:sldId id="575" r:id="rId18"/>
    <p:sldId id="574" r:id="rId19"/>
    <p:sldId id="603" r:id="rId20"/>
    <p:sldId id="60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030"/>
    <a:srgbClr val="59191A"/>
    <a:srgbClr val="431217"/>
    <a:srgbClr val="632121"/>
    <a:srgbClr val="4A1919"/>
    <a:srgbClr val="2A0E0D"/>
    <a:srgbClr val="D84848"/>
    <a:srgbClr val="FFC6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599" autoAdjust="0"/>
  </p:normalViewPr>
  <p:slideViewPr>
    <p:cSldViewPr snapToGrid="0" snapToObjects="1">
      <p:cViewPr varScale="1">
        <p:scale>
          <a:sx n="106" d="100"/>
          <a:sy n="106" d="100"/>
        </p:scale>
        <p:origin x="1840" y="168"/>
      </p:cViewPr>
      <p:guideLst>
        <p:guide orient="horz" pos="2160"/>
        <p:guide pos="2880"/>
      </p:guideLst>
    </p:cSldViewPr>
  </p:slideViewPr>
  <p:outlineViewPr>
    <p:cViewPr>
      <p:scale>
        <a:sx n="33" d="100"/>
        <a:sy n="33" d="100"/>
      </p:scale>
      <p:origin x="0" y="5453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24F0B3-900A-E44F-A521-451C74121DA8}" type="datetimeFigureOut">
              <a:rPr lang="en-US" smtClean="0"/>
              <a:t>3/9/19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556113-F0C3-0642-833E-2208AA5EE699}" type="slidenum">
              <a:rPr lang="en-US" smtClean="0"/>
              <a:t>‹#›</a:t>
            </a:fld>
            <a:endParaRPr lang="en-US" dirty="0"/>
          </a:p>
        </p:txBody>
      </p:sp>
    </p:spTree>
    <p:extLst>
      <p:ext uri="{BB962C8B-B14F-4D97-AF65-F5344CB8AC3E}">
        <p14:creationId xmlns:p14="http://schemas.microsoft.com/office/powerpoint/2010/main" val="8837141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2A4CC0-0B72-F14C-B9B2-E4AE7AF7AD33}" type="datetimeFigureOut">
              <a:rPr lang="en-US" smtClean="0"/>
              <a:t>3/9/19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C67C62-35C7-7B4C-9426-7E132640553B}" type="slidenum">
              <a:rPr lang="en-US" smtClean="0"/>
              <a:t>‹#›</a:t>
            </a:fld>
            <a:endParaRPr lang="en-US" dirty="0"/>
          </a:p>
        </p:txBody>
      </p:sp>
    </p:spTree>
    <p:extLst>
      <p:ext uri="{BB962C8B-B14F-4D97-AF65-F5344CB8AC3E}">
        <p14:creationId xmlns:p14="http://schemas.microsoft.com/office/powerpoint/2010/main" val="10321514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C67C62-35C7-7B4C-9426-7E132640553B}" type="slidenum">
              <a:rPr lang="en-US" smtClean="0"/>
              <a:t>2</a:t>
            </a:fld>
            <a:endParaRPr lang="en-US" dirty="0"/>
          </a:p>
        </p:txBody>
      </p:sp>
    </p:spTree>
    <p:extLst>
      <p:ext uri="{BB962C8B-B14F-4D97-AF65-F5344CB8AC3E}">
        <p14:creationId xmlns:p14="http://schemas.microsoft.com/office/powerpoint/2010/main" val="3650755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DEF491D0-8129-F443-BF07-D448E1272369}" type="datetime1">
              <a:rPr lang="en-GB" smtClean="0"/>
              <a:t>09/03/2019</a:t>
            </a:fld>
            <a:endParaRPr lang="en-US" dirty="0"/>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132EF1-3899-304F-8F4C-B032C4196BF5}" type="datetime1">
              <a:rPr lang="en-GB" smtClean="0"/>
              <a:t>09/03/2019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533728-0AB0-6644-8635-1EA2DD1304A7}" type="datetime1">
              <a:rPr lang="en-GB" smtClean="0"/>
              <a:t>09/03/2019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CF3A0900-FA61-FD49-B6EF-7F87E7D47BF7}" type="datetime1">
              <a:rPr lang="en-GB" smtClean="0"/>
              <a:t>09/03/2019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9" name="Content Placeholder 8"/>
          <p:cNvSpPr>
            <a:spLocks noGrp="1"/>
          </p:cNvSpPr>
          <p:nvPr>
            <p:ph sz="quarter" idx="13"/>
          </p:nvPr>
        </p:nvSpPr>
        <p:spPr>
          <a:xfrm>
            <a:off x="1298448" y="2121407"/>
            <a:ext cx="3200400" cy="3602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63440" y="2119313"/>
            <a:ext cx="3200400" cy="3605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3BD3D22-C8A0-0E46-929F-0D100B994DA9}" type="datetime1">
              <a:rPr lang="en-GB" smtClean="0"/>
              <a:t>09/03/2019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dirty="0"/>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527CBD-F7E7-1A40-8562-3D16323B5E98}" type="datetime1">
              <a:rPr lang="en-GB" smtClean="0"/>
              <a:t>09/03/2019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9045D4-F72C-D348-9A01-DB44E49693F6}" type="datetime1">
              <a:rPr lang="en-GB" smtClean="0"/>
              <a:t>09/03/2019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85A6E30C-2999-7248-8D61-F2115ACB70FF}" type="datetime1">
              <a:rPr lang="en-GB" smtClean="0"/>
              <a:t>09/03/2019</a:t>
            </a:fld>
            <a:endParaRPr lang="en-US" dirty="0"/>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859C0D51-C1DE-F34E-92E3-9A891D92684F}" type="datetime1">
              <a:rPr lang="en-GB" smtClean="0"/>
              <a:t>09/03/2019</a:t>
            </a:fld>
            <a:endParaRPr lang="en-US" dirty="0"/>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5FE990-7557-0840-8BA4-2A0B8DEE1A34}" type="datetime1">
              <a:rPr lang="en-GB" smtClean="0"/>
              <a:t>09/03/2019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51C0C7-2DD1-CB41-B8EE-BCA226604525}" type="datetime1">
              <a:rPr lang="en-GB" smtClean="0"/>
              <a:t>09/03/2019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5E4363B-572A-8943-8BA8-B7CE3276848B}" type="datetime1">
              <a:rPr lang="en-GB" smtClean="0"/>
              <a:t>09/03/2019</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nytimes.com/2013/04/28/magazine/diederik-stapels-audacious-academic-fraud.html?pagewanted=all&amp;_r=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68171"/>
            <a:ext cx="6965245" cy="1127187"/>
          </a:xfrm>
        </p:spPr>
        <p:txBody>
          <a:bodyPr>
            <a:normAutofit fontScale="90000"/>
          </a:bodyPr>
          <a:lstStyle/>
          <a:p>
            <a:br>
              <a:rPr lang="en-US" sz="3100" b="1" dirty="0">
                <a:latin typeface="Arial"/>
                <a:cs typeface="Arial"/>
              </a:rPr>
            </a:br>
            <a:r>
              <a:rPr lang="en-US" sz="3100" b="1" dirty="0">
                <a:latin typeface="Arial"/>
                <a:cs typeface="Arial"/>
              </a:rPr>
              <a:t>Notes on the </a:t>
            </a:r>
            <a:r>
              <a:rPr lang="en-US" sz="3200" b="1" dirty="0">
                <a:latin typeface="Arial"/>
                <a:cs typeface="Arial"/>
              </a:rPr>
              <a:t>replication revolution in psychology</a:t>
            </a:r>
            <a:endParaRPr lang="en-US" sz="3200" dirty="0"/>
          </a:p>
        </p:txBody>
      </p:sp>
      <p:sp>
        <p:nvSpPr>
          <p:cNvPr id="3" name="Content Placeholder 2"/>
          <p:cNvSpPr>
            <a:spLocks noGrp="1"/>
          </p:cNvSpPr>
          <p:nvPr>
            <p:ph idx="1"/>
          </p:nvPr>
        </p:nvSpPr>
        <p:spPr>
          <a:xfrm>
            <a:off x="1095023" y="3591019"/>
            <a:ext cx="6965245" cy="2698809"/>
          </a:xfrm>
        </p:spPr>
        <p:txBody>
          <a:bodyPr>
            <a:normAutofit lnSpcReduction="10000"/>
          </a:bodyPr>
          <a:lstStyle/>
          <a:p>
            <a:pPr>
              <a:lnSpc>
                <a:spcPct val="110000"/>
              </a:lnSpc>
              <a:spcAft>
                <a:spcPts val="600"/>
              </a:spcAft>
              <a:buClrTx/>
              <a:buSzPct val="100000"/>
              <a:buFont typeface="Arial" panose="020B0604020202020204" pitchFamily="34" charset="0"/>
              <a:buChar char="•"/>
            </a:pPr>
            <a:r>
              <a:rPr lang="en-US" dirty="0">
                <a:latin typeface="Arial"/>
                <a:cs typeface="Arial"/>
              </a:rPr>
              <a:t>Diederik Stapel, the social psychologist who fabricated his data (2011)</a:t>
            </a:r>
          </a:p>
          <a:p>
            <a:pPr>
              <a:lnSpc>
                <a:spcPct val="110000"/>
              </a:lnSpc>
              <a:spcAft>
                <a:spcPts val="600"/>
              </a:spcAft>
              <a:buClrTx/>
              <a:buSzPct val="100000"/>
              <a:buFont typeface="Arial" panose="020B0604020202020204" pitchFamily="34" charset="0"/>
              <a:buChar char="•"/>
            </a:pPr>
            <a:r>
              <a:rPr lang="en-US" dirty="0">
                <a:latin typeface="Arial"/>
                <a:cs typeface="Arial"/>
              </a:rPr>
              <a:t>Investigating Stapel revealed a </a:t>
            </a:r>
            <a:r>
              <a:rPr lang="en-US" b="1" dirty="0">
                <a:latin typeface="Arial"/>
                <a:cs typeface="Arial"/>
              </a:rPr>
              <a:t>culture of verification bias: plunder your data</a:t>
            </a:r>
          </a:p>
          <a:p>
            <a:pPr>
              <a:lnSpc>
                <a:spcPct val="110000"/>
              </a:lnSpc>
              <a:spcAft>
                <a:spcPts val="600"/>
              </a:spcAft>
              <a:buClrTx/>
              <a:buSzPct val="100000"/>
              <a:buFont typeface="Arial" panose="020B0604020202020204" pitchFamily="34" charset="0"/>
              <a:buChar char="•"/>
            </a:pPr>
            <a:r>
              <a:rPr lang="en-US" b="1" dirty="0">
                <a:latin typeface="Arial"/>
                <a:cs typeface="Arial"/>
              </a:rPr>
              <a:t> </a:t>
            </a:r>
            <a:r>
              <a:rPr lang="en-US" dirty="0">
                <a:latin typeface="Arial"/>
                <a:cs typeface="Arial"/>
              </a:rPr>
              <a:t>A string of high profile cases followed, as did replication research</a:t>
            </a:r>
          </a:p>
        </p:txBody>
      </p:sp>
      <p:sp>
        <p:nvSpPr>
          <p:cNvPr id="4" name="Slide Number Placeholder 3"/>
          <p:cNvSpPr>
            <a:spLocks noGrp="1"/>
          </p:cNvSpPr>
          <p:nvPr>
            <p:ph type="sldNum" sz="quarter" idx="12"/>
          </p:nvPr>
        </p:nvSpPr>
        <p:spPr/>
        <p:txBody>
          <a:bodyPr/>
          <a:lstStyle/>
          <a:p>
            <a:fld id="{651FC063-5EA9-49AF-AFAF-D68C9E82B23B}" type="slidenum">
              <a:rPr lang="en-US" smtClean="0"/>
              <a:pPr/>
              <a:t>1</a:t>
            </a:fld>
            <a:endParaRPr lang="en-US" dirty="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2563812" y="1784136"/>
            <a:ext cx="3786187" cy="1571623"/>
          </a:xfrm>
          <a:prstGeom prst="rect">
            <a:avLst/>
          </a:prstGeom>
          <a:noFill/>
          <a:ln>
            <a:noFill/>
          </a:ln>
        </p:spPr>
      </p:pic>
    </p:spTree>
    <p:extLst>
      <p:ext uri="{BB962C8B-B14F-4D97-AF65-F5344CB8AC3E}">
        <p14:creationId xmlns:p14="http://schemas.microsoft.com/office/powerpoint/2010/main" val="239977195"/>
      </p:ext>
    </p:extLst>
  </p:cSld>
  <p:clrMapOvr>
    <a:masterClrMapping/>
  </p:clrMapOvr>
  <mc:AlternateContent xmlns:mc="http://schemas.openxmlformats.org/markup-compatibility/2006" xmlns:p14="http://schemas.microsoft.com/office/powerpoint/2010/main">
    <mc:Choice Requires="p14">
      <p:transition spd="slow" p14:dur="2000" advTm="45912"/>
    </mc:Choice>
    <mc:Fallback xmlns="">
      <p:transition xmlns:p14="http://schemas.microsoft.com/office/powerpoint/2010/main" spd="slow" advTm="4591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690" y="1726"/>
            <a:ext cx="6965245" cy="781441"/>
          </a:xfrm>
        </p:spPr>
        <p:txBody>
          <a:bodyPr>
            <a:normAutofit fontScale="90000"/>
          </a:bodyPr>
          <a:lstStyle/>
          <a:p>
            <a:br>
              <a:rPr lang="en-US" b="1" dirty="0"/>
            </a:br>
            <a:br>
              <a:rPr lang="en-US" b="1" dirty="0"/>
            </a:br>
            <a:endParaRPr lang="en-US" sz="4000" dirty="0">
              <a:latin typeface="Arial"/>
              <a:cs typeface="Arial"/>
            </a:endParaRPr>
          </a:p>
        </p:txBody>
      </p:sp>
      <p:sp>
        <p:nvSpPr>
          <p:cNvPr id="3" name="Content Placeholder 2"/>
          <p:cNvSpPr>
            <a:spLocks noGrp="1"/>
          </p:cNvSpPr>
          <p:nvPr>
            <p:ph idx="1"/>
          </p:nvPr>
        </p:nvSpPr>
        <p:spPr>
          <a:xfrm>
            <a:off x="740833" y="1401121"/>
            <a:ext cx="7852834" cy="4852495"/>
          </a:xfrm>
        </p:spPr>
        <p:txBody>
          <a:bodyPr>
            <a:normAutofit lnSpcReduction="10000"/>
          </a:bodyPr>
          <a:lstStyle/>
          <a:p>
            <a:pPr marL="0" indent="0">
              <a:buNone/>
            </a:pPr>
            <a:r>
              <a:rPr lang="en-US" b="1" dirty="0" err="1">
                <a:latin typeface="Arial"/>
                <a:cs typeface="Arial"/>
              </a:rPr>
              <a:t>Stapel</a:t>
            </a:r>
            <a:r>
              <a:rPr lang="en-US" b="1" dirty="0">
                <a:latin typeface="Arial"/>
                <a:cs typeface="Arial"/>
              </a:rPr>
              <a:t> describing his “first time”:  </a:t>
            </a:r>
          </a:p>
          <a:p>
            <a:pPr marL="0" indent="0">
              <a:buNone/>
            </a:pPr>
            <a:r>
              <a:rPr lang="en-US" b="1" dirty="0">
                <a:latin typeface="Arial"/>
                <a:cs typeface="Arial"/>
              </a:rPr>
              <a:t>I </a:t>
            </a:r>
            <a:r>
              <a:rPr lang="en-US" dirty="0">
                <a:latin typeface="Arial"/>
                <a:cs typeface="Arial"/>
              </a:rPr>
              <a:t>was alone in my tastefully furnished office at the University of Groningen. …I opened the file with the data that I had entered and changed an unexpected 2 into a 4; then, a little further along, I changed a 3 into a 5. …When the results are just not quite what you’d so badly hoped for; when you know that that hope is based on a thorough analysis of the literature; ... then, surely, you’re entitled to adjust the results just a little?…I looked at the array of data and made a few mouse clicks to tell the computer to run the statistical analyses. When I saw the results, the world had become logical again. (</a:t>
            </a:r>
            <a:r>
              <a:rPr lang="en-US" dirty="0" err="1">
                <a:latin typeface="Arial"/>
                <a:cs typeface="Arial"/>
              </a:rPr>
              <a:t>Stapel</a:t>
            </a:r>
            <a:r>
              <a:rPr lang="en-US" dirty="0">
                <a:latin typeface="Arial"/>
                <a:cs typeface="Arial"/>
              </a:rPr>
              <a:t> 2014, p. 103) </a:t>
            </a: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2</a:t>
            </a:fld>
            <a:endParaRPr lang="en-US" dirty="0"/>
          </a:p>
        </p:txBody>
      </p:sp>
    </p:spTree>
    <p:extLst>
      <p:ext uri="{BB962C8B-B14F-4D97-AF65-F5344CB8AC3E}">
        <p14:creationId xmlns:p14="http://schemas.microsoft.com/office/powerpoint/2010/main" val="107988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a:cs typeface="Arial"/>
              </a:rPr>
              <a:t>Failed Replication</a:t>
            </a:r>
          </a:p>
        </p:txBody>
      </p:sp>
      <p:sp>
        <p:nvSpPr>
          <p:cNvPr id="3" name="Content Placeholder 2"/>
          <p:cNvSpPr>
            <a:spLocks noGrp="1"/>
          </p:cNvSpPr>
          <p:nvPr>
            <p:ph idx="1"/>
          </p:nvPr>
        </p:nvSpPr>
        <p:spPr>
          <a:xfrm>
            <a:off x="1258979" y="2299317"/>
            <a:ext cx="6801289" cy="3423752"/>
          </a:xfrm>
        </p:spPr>
        <p:txBody>
          <a:bodyPr/>
          <a:lstStyle/>
          <a:p>
            <a:pPr>
              <a:buClrTx/>
              <a:buSzPct val="100000"/>
              <a:buFont typeface="Arial" panose="020B0604020202020204" pitchFamily="34" charset="0"/>
              <a:buChar char="•"/>
            </a:pPr>
            <a:r>
              <a:rPr lang="en-US" dirty="0">
                <a:latin typeface="Arial" panose="020B0604020202020204" pitchFamily="34" charset="0"/>
                <a:cs typeface="Arial" panose="020B0604020202020204" pitchFamily="34" charset="0"/>
              </a:rPr>
              <a:t>Failed replication: Results found statistically significant are not found significant when an independent group tries to replicate the finding with new subjects, and more stringent protocols</a:t>
            </a:r>
          </a:p>
          <a:p>
            <a:pPr>
              <a:buClrTx/>
              <a:buSzPct val="100000"/>
              <a:buFont typeface="Arial" panose="020B0604020202020204" pitchFamily="34" charset="0"/>
              <a:buChar char="•"/>
            </a:pPr>
            <a:r>
              <a:rPr lang="en-US" dirty="0">
                <a:latin typeface="Arial" panose="020B0604020202020204" pitchFamily="34" charset="0"/>
                <a:cs typeface="Arial" panose="020B0604020202020204" pitchFamily="34" charset="0"/>
              </a:rPr>
              <a:t>Note on terminology p. 97</a:t>
            </a:r>
          </a:p>
          <a:p>
            <a:pPr>
              <a:buFont typeface="Arial"/>
              <a:buChar char="•"/>
            </a:pPr>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3</a:t>
            </a:fld>
            <a:endParaRPr lang="en-US" dirty="0"/>
          </a:p>
        </p:txBody>
      </p:sp>
    </p:spTree>
    <p:extLst>
      <p:ext uri="{BB962C8B-B14F-4D97-AF65-F5344CB8AC3E}">
        <p14:creationId xmlns:p14="http://schemas.microsoft.com/office/powerpoint/2010/main" val="2719384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6339" y="787399"/>
            <a:ext cx="6965245" cy="1718733"/>
          </a:xfrm>
        </p:spPr>
        <p:txBody>
          <a:bodyPr>
            <a:normAutofit fontScale="90000"/>
          </a:bodyPr>
          <a:lstStyle/>
          <a:p>
            <a:br>
              <a:rPr lang="en-US" sz="2800" b="1" dirty="0"/>
            </a:br>
            <a:r>
              <a:rPr lang="en-US" sz="2800" b="1" dirty="0"/>
              <a:t> </a:t>
            </a:r>
            <a:r>
              <a:rPr lang="en-US" sz="3100" b="1" dirty="0">
                <a:latin typeface="Arial"/>
                <a:cs typeface="Arial"/>
              </a:rPr>
              <a:t>“I see a train-wreck looming,” Daniel Kahneman, calls for a “daisy chain” of replication in Sept. 2012</a:t>
            </a:r>
            <a:br>
              <a:rPr lang="en-US" sz="3100" dirty="0">
                <a:latin typeface="Arial"/>
                <a:cs typeface="Arial"/>
              </a:rPr>
            </a:br>
            <a:endParaRPr lang="en-US" sz="3100" dirty="0">
              <a:latin typeface="Arial"/>
              <a:cs typeface="Arial"/>
            </a:endParaRPr>
          </a:p>
        </p:txBody>
      </p:sp>
      <p:sp>
        <p:nvSpPr>
          <p:cNvPr id="3" name="Content Placeholder 2"/>
          <p:cNvSpPr>
            <a:spLocks noGrp="1"/>
          </p:cNvSpPr>
          <p:nvPr>
            <p:ph idx="1"/>
          </p:nvPr>
        </p:nvSpPr>
        <p:spPr>
          <a:xfrm>
            <a:off x="1191806" y="2506132"/>
            <a:ext cx="7032419" cy="3668146"/>
          </a:xfrm>
        </p:spPr>
        <p:txBody>
          <a:bodyPr>
            <a:normAutofit/>
          </a:bodyPr>
          <a:lstStyle/>
          <a:p>
            <a:pPr marL="0" lvl="0" indent="0">
              <a:spcAft>
                <a:spcPts val="1200"/>
              </a:spcAft>
              <a:buNone/>
            </a:pPr>
            <a:endParaRPr lang="en-US" sz="3400" dirty="0">
              <a:latin typeface="Arial"/>
              <a:cs typeface="Arial"/>
            </a:endParaRPr>
          </a:p>
          <a:p>
            <a:pPr marL="0" indent="0">
              <a:spcAft>
                <a:spcPts val="1200"/>
              </a:spcAft>
              <a:buNone/>
            </a:pPr>
            <a:endParaRPr lang="en-US" dirty="0">
              <a:latin typeface="Arial"/>
              <a:cs typeface="Arial"/>
            </a:endParaRPr>
          </a:p>
          <a:p>
            <a:pPr marL="0" indent="0">
              <a:spcAft>
                <a:spcPts val="1200"/>
              </a:spcAft>
              <a:buNone/>
            </a:pPr>
            <a:endParaRPr lang="en-US" dirty="0">
              <a:latin typeface="Arial"/>
              <a:cs typeface="Arial"/>
            </a:endParaRPr>
          </a:p>
          <a:p>
            <a:pPr marL="0" indent="0">
              <a:spcAft>
                <a:spcPts val="1200"/>
              </a:spcAft>
              <a:buNone/>
            </a:pPr>
            <a:r>
              <a:rPr lang="en-US" b="1" dirty="0">
                <a:latin typeface="Arial"/>
                <a:cs typeface="Arial"/>
              </a:rPr>
              <a:t>OSC: Reproducibility Project: Psychology: 2011-15 </a:t>
            </a:r>
            <a:r>
              <a:rPr lang="en-US" dirty="0">
                <a:latin typeface="Arial"/>
                <a:cs typeface="Arial"/>
              </a:rPr>
              <a:t>(Led by Brian Nozek, U. VA)</a:t>
            </a:r>
          </a:p>
          <a:p>
            <a:pPr marL="0" indent="0">
              <a:spcAft>
                <a:spcPts val="1200"/>
              </a:spcAft>
              <a:buNone/>
            </a:pPr>
            <a:endParaRPr lang="en-US" sz="2600"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4</a:t>
            </a:fld>
            <a:endParaRPr lang="en-US" dirty="0"/>
          </a:p>
        </p:txBody>
      </p:sp>
      <p:pic>
        <p:nvPicPr>
          <p:cNvPr id="7" name="Picture 6" descr="images.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45807" y="2730499"/>
            <a:ext cx="1906994" cy="1340092"/>
          </a:xfrm>
          <a:prstGeom prst="rect">
            <a:avLst/>
          </a:prstGeom>
        </p:spPr>
      </p:pic>
      <p:pic>
        <p:nvPicPr>
          <p:cNvPr id="8" name="Picture 7"/>
          <p:cNvPicPr>
            <a:picLocks noChangeAspect="1"/>
          </p:cNvPicPr>
          <p:nvPr/>
        </p:nvPicPr>
        <p:blipFill>
          <a:blip r:embed="rId3"/>
          <a:stretch>
            <a:fillRect/>
          </a:stretch>
        </p:blipFill>
        <p:spPr>
          <a:xfrm>
            <a:off x="3572933" y="2506132"/>
            <a:ext cx="1473797" cy="865856"/>
          </a:xfrm>
          <a:prstGeom prst="rect">
            <a:avLst/>
          </a:prstGeom>
        </p:spPr>
      </p:pic>
    </p:spTree>
    <p:extLst>
      <p:ext uri="{BB962C8B-B14F-4D97-AF65-F5344CB8AC3E}">
        <p14:creationId xmlns:p14="http://schemas.microsoft.com/office/powerpoint/2010/main" val="1930373613"/>
      </p:ext>
    </p:extLst>
  </p:cSld>
  <p:clrMapOvr>
    <a:masterClrMapping/>
  </p:clrMapOvr>
  <mc:AlternateContent xmlns:mc="http://schemas.openxmlformats.org/markup-compatibility/2006" xmlns:p14="http://schemas.microsoft.com/office/powerpoint/2010/main">
    <mc:Choice Requires="p14">
      <p:transition spd="slow" p14:dur="2000" advTm="29310"/>
    </mc:Choice>
    <mc:Fallback xmlns="">
      <p:transition xmlns:p14="http://schemas.microsoft.com/office/powerpoint/2010/main" spd="slow" advTm="2931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a:cs typeface="Arial"/>
              </a:rPr>
              <a:t>Main problems are </a:t>
            </a:r>
            <a:r>
              <a:rPr lang="en-US" sz="3200" b="1" i="1" dirty="0">
                <a:latin typeface="Arial"/>
                <a:cs typeface="Arial"/>
              </a:rPr>
              <a:t>fallacies of rejection p. 94</a:t>
            </a:r>
            <a:endParaRPr lang="en-US" sz="3200" b="1" dirty="0"/>
          </a:p>
        </p:txBody>
      </p:sp>
      <p:sp>
        <p:nvSpPr>
          <p:cNvPr id="3" name="Content Placeholder 2"/>
          <p:cNvSpPr>
            <a:spLocks noGrp="1"/>
          </p:cNvSpPr>
          <p:nvPr>
            <p:ph idx="1"/>
          </p:nvPr>
        </p:nvSpPr>
        <p:spPr>
          <a:xfrm>
            <a:off x="867833" y="2020067"/>
            <a:ext cx="7747000" cy="4699000"/>
          </a:xfrm>
        </p:spPr>
        <p:txBody>
          <a:bodyPr>
            <a:noAutofit/>
          </a:bodyPr>
          <a:lstStyle/>
          <a:p>
            <a:pPr>
              <a:buClrTx/>
              <a:buFont typeface="Arial"/>
              <a:buChar char="•"/>
            </a:pPr>
            <a:r>
              <a:rPr lang="en-US" dirty="0">
                <a:latin typeface="Arial"/>
                <a:cs typeface="Arial"/>
              </a:rPr>
              <a:t>The reported (nominal) statistical significance result is </a:t>
            </a:r>
            <a:r>
              <a:rPr lang="en-US" i="1" dirty="0">
                <a:latin typeface="Arial"/>
                <a:cs typeface="Arial"/>
              </a:rPr>
              <a:t>spurious</a:t>
            </a:r>
            <a:r>
              <a:rPr lang="en-US" dirty="0">
                <a:latin typeface="Arial"/>
                <a:cs typeface="Arial"/>
              </a:rPr>
              <a:t> (it’s not even an actual P-value). This can happen in two ways: biasing selection effects, or violated assumptions of the model.</a:t>
            </a:r>
          </a:p>
          <a:p>
            <a:pPr>
              <a:buClrTx/>
              <a:buFont typeface="Arial"/>
              <a:buChar char="•"/>
            </a:pPr>
            <a:endParaRPr lang="en-US" dirty="0">
              <a:latin typeface="Arial"/>
              <a:cs typeface="Arial"/>
            </a:endParaRPr>
          </a:p>
          <a:p>
            <a:pPr>
              <a:buClrTx/>
              <a:buFont typeface="Arial"/>
              <a:buChar char="•"/>
            </a:pPr>
            <a:r>
              <a:rPr lang="en-US" dirty="0">
                <a:latin typeface="Arial"/>
                <a:cs typeface="Arial"/>
              </a:rPr>
              <a:t>The reported statistically significant result is genuine, but it’s an isolated effect not yet indicative of a genuine experimental phenomenon. (Isolated low P-value ≠&gt; </a:t>
            </a:r>
            <a:r>
              <a:rPr lang="en-US" i="1" dirty="0">
                <a:latin typeface="Arial"/>
                <a:cs typeface="Arial"/>
              </a:rPr>
              <a:t>H</a:t>
            </a:r>
            <a:r>
              <a:rPr lang="en-US" dirty="0">
                <a:latin typeface="Arial"/>
                <a:cs typeface="Arial"/>
              </a:rPr>
              <a:t>: statistical effect) </a:t>
            </a:r>
          </a:p>
          <a:p>
            <a:pPr>
              <a:buClrTx/>
              <a:buFont typeface="Arial"/>
              <a:buChar char="•"/>
            </a:pPr>
            <a:endParaRPr lang="en-US" dirty="0">
              <a:latin typeface="Arial"/>
              <a:cs typeface="Arial"/>
            </a:endParaRPr>
          </a:p>
          <a:p>
            <a:pPr marL="0" indent="0">
              <a:buClrTx/>
              <a:buNone/>
            </a:pPr>
            <a:r>
              <a:rPr lang="en-US" dirty="0">
                <a:latin typeface="Arial"/>
                <a:cs typeface="Arial"/>
              </a:rPr>
              <a:t> </a:t>
            </a:r>
          </a:p>
        </p:txBody>
      </p:sp>
      <p:sp>
        <p:nvSpPr>
          <p:cNvPr id="4" name="Slide Number Placeholder 3"/>
          <p:cNvSpPr>
            <a:spLocks noGrp="1"/>
          </p:cNvSpPr>
          <p:nvPr>
            <p:ph type="sldNum" sz="quarter" idx="12"/>
          </p:nvPr>
        </p:nvSpPr>
        <p:spPr/>
        <p:txBody>
          <a:bodyPr/>
          <a:lstStyle/>
          <a:p>
            <a:fld id="{651FC063-5EA9-49AF-AFAF-D68C9E82B23B}" type="slidenum">
              <a:rPr lang="en-US" smtClean="0"/>
              <a:pPr/>
              <a:t>5</a:t>
            </a:fld>
            <a:endParaRPr lang="en-US" dirty="0"/>
          </a:p>
        </p:txBody>
      </p:sp>
    </p:spTree>
    <p:extLst>
      <p:ext uri="{BB962C8B-B14F-4D97-AF65-F5344CB8AC3E}">
        <p14:creationId xmlns:p14="http://schemas.microsoft.com/office/powerpoint/2010/main" val="3686604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666" y="771485"/>
            <a:ext cx="7747000" cy="4699000"/>
          </a:xfrm>
        </p:spPr>
        <p:txBody>
          <a:bodyPr>
            <a:noAutofit/>
          </a:bodyPr>
          <a:lstStyle/>
          <a:p>
            <a:pPr>
              <a:buClrTx/>
              <a:buFont typeface="Arial"/>
              <a:buChar char="•"/>
            </a:pPr>
            <a:endParaRPr lang="en-US" dirty="0">
              <a:latin typeface="Arial"/>
              <a:cs typeface="Arial"/>
            </a:endParaRPr>
          </a:p>
          <a:p>
            <a:pPr>
              <a:buClrTx/>
              <a:buFont typeface="Arial"/>
              <a:buChar char="•"/>
            </a:pPr>
            <a:r>
              <a:rPr lang="en-US" dirty="0">
                <a:latin typeface="Arial"/>
                <a:cs typeface="Arial"/>
              </a:rPr>
              <a:t>There’s evidence of a genuine statistical phenomenon but either (</a:t>
            </a:r>
            <a:r>
              <a:rPr lang="en-US" dirty="0" err="1">
                <a:latin typeface="Arial"/>
                <a:cs typeface="Arial"/>
              </a:rPr>
              <a:t>i</a:t>
            </a:r>
            <a:r>
              <a:rPr lang="en-US" dirty="0">
                <a:latin typeface="Arial"/>
                <a:cs typeface="Arial"/>
              </a:rPr>
              <a:t>) the magnitude of the effect is less than purported, call this a </a:t>
            </a:r>
            <a:r>
              <a:rPr lang="en-US" i="1" dirty="0">
                <a:latin typeface="Arial"/>
                <a:cs typeface="Arial"/>
              </a:rPr>
              <a:t>magnitude error</a:t>
            </a:r>
            <a:r>
              <a:rPr lang="en-US" dirty="0">
                <a:latin typeface="Arial"/>
                <a:cs typeface="Arial"/>
              </a:rPr>
              <a:t>, or (ii) the substantive interpretation is unwarranted. (</a:t>
            </a:r>
            <a:r>
              <a:rPr lang="en-US" i="1" dirty="0">
                <a:latin typeface="Arial"/>
                <a:cs typeface="Arial"/>
              </a:rPr>
              <a:t>H </a:t>
            </a:r>
            <a:r>
              <a:rPr lang="en-US" dirty="0">
                <a:latin typeface="Arial"/>
                <a:cs typeface="Arial"/>
              </a:rPr>
              <a:t>≠&gt; </a:t>
            </a:r>
            <a:r>
              <a:rPr lang="en-US" i="1" dirty="0">
                <a:latin typeface="Arial"/>
                <a:cs typeface="Arial"/>
              </a:rPr>
              <a:t>H*</a:t>
            </a:r>
            <a:r>
              <a:rPr lang="en-US" dirty="0">
                <a:latin typeface="Arial"/>
                <a:cs typeface="Arial"/>
              </a:rPr>
              <a:t>)</a:t>
            </a:r>
          </a:p>
          <a:p>
            <a:pPr>
              <a:buClrTx/>
              <a:buFont typeface="Arial"/>
              <a:buChar char="•"/>
            </a:pPr>
            <a:endParaRPr lang="en-US" dirty="0">
              <a:latin typeface="Arial"/>
              <a:cs typeface="Arial"/>
            </a:endParaRPr>
          </a:p>
          <a:p>
            <a:pPr marL="0" indent="0">
              <a:buClrTx/>
              <a:buNone/>
            </a:pPr>
            <a:r>
              <a:rPr lang="en-US" dirty="0">
                <a:latin typeface="Arial"/>
                <a:cs typeface="Arial"/>
              </a:rPr>
              <a:t>An </a:t>
            </a:r>
            <a:r>
              <a:rPr lang="en-US" i="1" dirty="0">
                <a:latin typeface="Arial"/>
                <a:cs typeface="Arial"/>
              </a:rPr>
              <a:t>audit</a:t>
            </a:r>
            <a:r>
              <a:rPr lang="en-US" dirty="0">
                <a:latin typeface="Arial"/>
                <a:cs typeface="Arial"/>
              </a:rPr>
              <a:t> of a P-value: a check of any of these concerns, generally in order, depending on the inference. </a:t>
            </a:r>
          </a:p>
          <a:p>
            <a:pPr marL="0" indent="0">
              <a:buClrTx/>
              <a:buNone/>
            </a:pPr>
            <a:r>
              <a:rPr lang="en-US" dirty="0">
                <a:latin typeface="Arial"/>
                <a:cs typeface="Arial"/>
              </a:rPr>
              <a:t>So I place the background information for auditing throughout our ‘series of models’ representation (figure 2.3, p. 87.  </a:t>
            </a:r>
          </a:p>
        </p:txBody>
      </p:sp>
      <p:sp>
        <p:nvSpPr>
          <p:cNvPr id="4" name="Slide Number Placeholder 3"/>
          <p:cNvSpPr>
            <a:spLocks noGrp="1"/>
          </p:cNvSpPr>
          <p:nvPr>
            <p:ph type="sldNum" sz="quarter" idx="12"/>
          </p:nvPr>
        </p:nvSpPr>
        <p:spPr/>
        <p:txBody>
          <a:bodyPr/>
          <a:lstStyle/>
          <a:p>
            <a:fld id="{651FC063-5EA9-49AF-AFAF-D68C9E82B23B}" type="slidenum">
              <a:rPr lang="en-US" smtClean="0"/>
              <a:pPr/>
              <a:t>6</a:t>
            </a:fld>
            <a:endParaRPr lang="en-US" dirty="0"/>
          </a:p>
        </p:txBody>
      </p:sp>
    </p:spTree>
    <p:extLst>
      <p:ext uri="{BB962C8B-B14F-4D97-AF65-F5344CB8AC3E}">
        <p14:creationId xmlns:p14="http://schemas.microsoft.com/office/powerpoint/2010/main" val="7473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4" y="817582"/>
            <a:ext cx="6953954" cy="723351"/>
          </a:xfrm>
        </p:spPr>
        <p:txBody>
          <a:bodyPr>
            <a:normAutofit/>
          </a:bodyPr>
          <a:lstStyle/>
          <a:p>
            <a:r>
              <a:rPr lang="en-US" sz="3200" b="1" dirty="0">
                <a:latin typeface="Arial"/>
                <a:cs typeface="Arial"/>
              </a:rPr>
              <a:t>Biasing selection effects:</a:t>
            </a:r>
          </a:p>
        </p:txBody>
      </p:sp>
      <p:sp>
        <p:nvSpPr>
          <p:cNvPr id="3" name="Content Placeholder 2"/>
          <p:cNvSpPr>
            <a:spLocks noGrp="1"/>
          </p:cNvSpPr>
          <p:nvPr>
            <p:ph idx="1"/>
          </p:nvPr>
        </p:nvSpPr>
        <p:spPr>
          <a:xfrm>
            <a:off x="1095022" y="1474219"/>
            <a:ext cx="7129203" cy="4334933"/>
          </a:xfrm>
        </p:spPr>
        <p:txBody>
          <a:bodyPr>
            <a:normAutofit/>
          </a:bodyPr>
          <a:lstStyle/>
          <a:p>
            <a:pPr marL="0" indent="0">
              <a:buNone/>
            </a:pPr>
            <a:endParaRPr lang="en-US" i="1" dirty="0">
              <a:latin typeface="Arial"/>
              <a:cs typeface="Arial"/>
            </a:endParaRPr>
          </a:p>
          <a:p>
            <a:pPr marL="0" indent="0">
              <a:spcAft>
                <a:spcPts val="1200"/>
              </a:spcAft>
              <a:buNone/>
            </a:pPr>
            <a:r>
              <a:rPr lang="en-US" dirty="0">
                <a:solidFill>
                  <a:srgbClr val="000000"/>
                </a:solidFill>
                <a:latin typeface="Arial"/>
                <a:cs typeface="Arial"/>
              </a:rPr>
              <a:t>One function of severity is to identify problematic selection effects (not all are) p. 92</a:t>
            </a:r>
          </a:p>
          <a:p>
            <a:pPr>
              <a:spcAft>
                <a:spcPts val="1200"/>
              </a:spcAft>
              <a:buClrTx/>
              <a:buSzPct val="100000"/>
              <a:buFont typeface="Arial"/>
              <a:buChar char="•"/>
            </a:pPr>
            <a:r>
              <a:rPr lang="en-US" b="1" i="1" dirty="0">
                <a:solidFill>
                  <a:srgbClr val="000000"/>
                </a:solidFill>
                <a:latin typeface="Arial"/>
                <a:cs typeface="Arial"/>
              </a:rPr>
              <a:t>Biasing selection effects</a:t>
            </a:r>
            <a:r>
              <a:rPr lang="en-US" dirty="0">
                <a:solidFill>
                  <a:srgbClr val="000000"/>
                </a:solidFill>
                <a:latin typeface="Arial"/>
                <a:cs typeface="Arial"/>
              </a:rPr>
              <a:t>: when data or hypotheses are selected or generated (or a test criterion is specified), in such a way that </a:t>
            </a:r>
            <a:r>
              <a:rPr lang="en-US" b="1" dirty="0">
                <a:solidFill>
                  <a:srgbClr val="000000"/>
                </a:solidFill>
                <a:latin typeface="Arial"/>
                <a:cs typeface="Arial"/>
              </a:rPr>
              <a:t>the minimal severity requirement is violated, severity is seriously altered or incapable of being assessed  </a:t>
            </a:r>
          </a:p>
          <a:p>
            <a:pPr>
              <a:spcAft>
                <a:spcPts val="1200"/>
              </a:spcAft>
            </a:pPr>
            <a:endParaRPr lang="en-US" dirty="0">
              <a:solidFill>
                <a:srgbClr val="000000"/>
              </a:solidFill>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7</a:t>
            </a:fld>
            <a:endParaRPr lang="en-US" dirty="0"/>
          </a:p>
        </p:txBody>
      </p:sp>
    </p:spTree>
    <p:extLst>
      <p:ext uri="{BB962C8B-B14F-4D97-AF65-F5344CB8AC3E}">
        <p14:creationId xmlns:p14="http://schemas.microsoft.com/office/powerpoint/2010/main" val="3011650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468" y="1032933"/>
            <a:ext cx="7326758" cy="5030516"/>
          </a:xfrm>
        </p:spPr>
        <p:txBody>
          <a:bodyPr>
            <a:normAutofit fontScale="92500" lnSpcReduction="10000"/>
          </a:bodyPr>
          <a:lstStyle/>
          <a:p>
            <a:endParaRPr lang="en-GB" dirty="0"/>
          </a:p>
          <a:p>
            <a:pPr>
              <a:buClrTx/>
              <a:buSzPct val="100000"/>
              <a:buFont typeface="Arial"/>
              <a:buChar char="•"/>
            </a:pPr>
            <a:r>
              <a:rPr lang="en-GB" sz="2600" dirty="0">
                <a:latin typeface="Arial" panose="020B0604020202020204" pitchFamily="34" charset="0"/>
                <a:cs typeface="Arial" panose="020B0604020202020204" pitchFamily="34" charset="0"/>
              </a:rPr>
              <a:t>Replication researchers (re)discovered that data-dependent hypotheses and stopping are a major source of spurious significance levels. </a:t>
            </a:r>
            <a:br>
              <a:rPr lang="en-GB" sz="2600" dirty="0">
                <a:latin typeface="Arial" panose="020B0604020202020204" pitchFamily="34" charset="0"/>
                <a:cs typeface="Arial" panose="020B0604020202020204" pitchFamily="34" charset="0"/>
              </a:rPr>
            </a:br>
            <a:endParaRPr lang="en-GB" sz="2600" dirty="0">
              <a:latin typeface="Arial" panose="020B0604020202020204" pitchFamily="34" charset="0"/>
              <a:cs typeface="Arial" panose="020B0604020202020204" pitchFamily="34" charset="0"/>
            </a:endParaRPr>
          </a:p>
          <a:p>
            <a:pPr>
              <a:buClrTx/>
              <a:buSzPct val="100000"/>
              <a:buFont typeface="Arial"/>
              <a:buChar char="•"/>
            </a:pPr>
            <a:r>
              <a:rPr lang="en-US" sz="2600" dirty="0">
                <a:latin typeface="Arial" panose="020B0604020202020204" pitchFamily="34" charset="0"/>
                <a:cs typeface="Arial" panose="020B0604020202020204" pitchFamily="34" charset="0"/>
              </a:rPr>
              <a:t>Statistical critics, Simmons, Nelson, and Simonsohn (2011) place at the top of their list the need to block flexible stopping</a:t>
            </a:r>
            <a:endParaRPr lang="en-GB" sz="2600" dirty="0">
              <a:latin typeface="Arial" panose="020B0604020202020204" pitchFamily="34" charset="0"/>
              <a:cs typeface="Arial" panose="020B0604020202020204" pitchFamily="34" charset="0"/>
            </a:endParaRPr>
          </a:p>
          <a:p>
            <a:endParaRPr lang="en-GB" sz="2600" dirty="0">
              <a:latin typeface="Arial" panose="020B0604020202020204" pitchFamily="34" charset="0"/>
              <a:cs typeface="Arial" panose="020B0604020202020204" pitchFamily="34" charset="0"/>
            </a:endParaRPr>
          </a:p>
          <a:p>
            <a:pPr marL="0" indent="0">
              <a:buNone/>
            </a:pPr>
            <a:r>
              <a:rPr lang="en-GB" sz="2600" dirty="0">
                <a:latin typeface="Arial" panose="020B0604020202020204" pitchFamily="34" charset="0"/>
                <a:cs typeface="Arial" panose="020B0604020202020204" pitchFamily="34" charset="0"/>
              </a:rPr>
              <a:t> “Authors must decide the rule for terminating data collection before data collection begins and report this rule in the articles” </a:t>
            </a:r>
            <a:br>
              <a:rPr lang="en-GB" sz="2600" dirty="0">
                <a:latin typeface="Arial" panose="020B0604020202020204" pitchFamily="34" charset="0"/>
                <a:cs typeface="Arial" panose="020B0604020202020204" pitchFamily="34" charset="0"/>
              </a:rPr>
            </a:br>
            <a:r>
              <a:rPr lang="en-GB" sz="2600" dirty="0">
                <a:latin typeface="Arial" panose="020B0604020202020204" pitchFamily="34" charset="0"/>
                <a:cs typeface="Arial" panose="020B0604020202020204" pitchFamily="34" charset="0"/>
              </a:rPr>
              <a:t>(Simmons, Nelson, and Simonsohn 2011, 1362). </a:t>
            </a:r>
          </a:p>
          <a:p>
            <a:pPr marL="0" indent="0">
              <a:buNone/>
            </a:pPr>
            <a:endParaRPr lang="en-GB"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8</a:t>
            </a:fld>
            <a:endParaRPr lang="en-US" dirty="0"/>
          </a:p>
        </p:txBody>
      </p:sp>
    </p:spTree>
    <p:extLst>
      <p:ext uri="{BB962C8B-B14F-4D97-AF65-F5344CB8AC3E}">
        <p14:creationId xmlns:p14="http://schemas.microsoft.com/office/powerpoint/2010/main" val="238186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000" y="785757"/>
            <a:ext cx="7598833" cy="5388520"/>
          </a:xfrm>
        </p:spPr>
        <p:txBody>
          <a:bodyPr>
            <a:normAutofit lnSpcReduction="10000"/>
          </a:bodyPr>
          <a:lstStyle/>
          <a:p>
            <a:pPr marL="0" indent="0">
              <a:buClrTx/>
              <a:buNone/>
            </a:pPr>
            <a:r>
              <a:rPr lang="en-US" b="1" dirty="0"/>
              <a:t> </a:t>
            </a:r>
            <a:endParaRPr lang="en-US" dirty="0">
              <a:latin typeface="Arial"/>
              <a:cs typeface="Arial"/>
            </a:endParaRPr>
          </a:p>
          <a:p>
            <a:pPr>
              <a:buClrTx/>
              <a:buFont typeface="Arial"/>
              <a:buChar char="•"/>
            </a:pPr>
            <a:r>
              <a:rPr lang="en-US" dirty="0">
                <a:latin typeface="Arial"/>
                <a:cs typeface="Arial"/>
              </a:rPr>
              <a:t> “[W]e need, not an isolated record, but a reliable method of procedure. In relation to the test of significance, we may say that a phenomenon is experimentally demonstrable which will rarely fail to give us a statistically significant result.” (Fisher 1935, 14) </a:t>
            </a:r>
            <a:r>
              <a:rPr lang="en-US" b="1" dirty="0">
                <a:latin typeface="Arial"/>
                <a:cs typeface="Arial"/>
              </a:rPr>
              <a:t>(low P-value ≠&gt; H: statistical effect)</a:t>
            </a:r>
            <a:endParaRPr lang="en-US" dirty="0">
              <a:latin typeface="Arial"/>
              <a:cs typeface="Arial"/>
            </a:endParaRPr>
          </a:p>
          <a:p>
            <a:pPr>
              <a:buClrTx/>
              <a:buFont typeface="Arial"/>
              <a:buChar char="•"/>
            </a:pPr>
            <a:endParaRPr lang="en-US" dirty="0">
              <a:latin typeface="Arial"/>
              <a:cs typeface="Arial"/>
            </a:endParaRPr>
          </a:p>
          <a:p>
            <a:pPr>
              <a:buClrTx/>
              <a:buFont typeface="Arial"/>
              <a:buChar char="•"/>
            </a:pPr>
            <a:r>
              <a:rPr lang="en-US" dirty="0">
                <a:latin typeface="Arial"/>
                <a:cs typeface="Arial"/>
              </a:rPr>
              <a:t>“[A]</a:t>
            </a:r>
            <a:r>
              <a:rPr lang="en-US" dirty="0" err="1">
                <a:latin typeface="Arial"/>
                <a:cs typeface="Arial"/>
              </a:rPr>
              <a:t>ccording</a:t>
            </a:r>
            <a:r>
              <a:rPr lang="en-US" dirty="0">
                <a:latin typeface="Arial"/>
                <a:cs typeface="Arial"/>
              </a:rPr>
              <a:t> to Fisher, rejecting the null hypothesis is not equivalent to accepting the efficacy of the cause in question. The latter...requires obtaining more significant results when the experiment, or an improvement of it, is repeated at other laboratories or under other conditions</a:t>
            </a:r>
            <a:r>
              <a:rPr lang="en-US" dirty="0"/>
              <a:t>.” (</a:t>
            </a:r>
            <a:r>
              <a:rPr lang="en-US" dirty="0" err="1"/>
              <a:t>Gigerentzer</a:t>
            </a:r>
            <a:r>
              <a:rPr lang="en-US" dirty="0"/>
              <a:t> 1989, 95-6) </a:t>
            </a:r>
            <a:r>
              <a:rPr lang="en-US" b="1" dirty="0"/>
              <a:t>(</a:t>
            </a:r>
            <a:r>
              <a:rPr lang="en-US" b="1" i="1" dirty="0"/>
              <a:t>H </a:t>
            </a:r>
            <a:r>
              <a:rPr lang="en-US" b="1" dirty="0"/>
              <a:t>≠&gt; </a:t>
            </a:r>
            <a:r>
              <a:rPr lang="en-US" b="1" i="1" dirty="0"/>
              <a:t>H*</a:t>
            </a:r>
            <a:r>
              <a:rPr lang="en-US" b="1" dirty="0"/>
              <a:t>)</a:t>
            </a:r>
            <a:endParaRPr lang="en-US" dirty="0"/>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9</a:t>
            </a:fld>
            <a:endParaRPr lang="en-US" dirty="0"/>
          </a:p>
        </p:txBody>
      </p:sp>
    </p:spTree>
    <p:extLst>
      <p:ext uri="{BB962C8B-B14F-4D97-AF65-F5344CB8AC3E}">
        <p14:creationId xmlns:p14="http://schemas.microsoft.com/office/powerpoint/2010/main" val="2585745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panose="020B0604020202020204" pitchFamily="34" charset="0"/>
                <a:cs typeface="Arial" panose="020B0604020202020204" pitchFamily="34" charset="0"/>
              </a:rPr>
              <a:t>SEV is applied informally</a:t>
            </a:r>
          </a:p>
        </p:txBody>
      </p:sp>
      <p:sp>
        <p:nvSpPr>
          <p:cNvPr id="3" name="Content Placeholder 2"/>
          <p:cNvSpPr>
            <a:spLocks noGrp="1"/>
          </p:cNvSpPr>
          <p:nvPr>
            <p:ph idx="1"/>
          </p:nvPr>
        </p:nvSpPr>
        <p:spPr>
          <a:xfrm>
            <a:off x="931334" y="2119257"/>
            <a:ext cx="7128934" cy="3603812"/>
          </a:xfrm>
        </p:spPr>
        <p:txBody>
          <a:bodyPr>
            <a:normAutofit/>
          </a:bodyPr>
          <a:lstStyle/>
          <a:p>
            <a:pPr lvl="0">
              <a:spcAft>
                <a:spcPts val="600"/>
              </a:spcAft>
              <a:buClrTx/>
              <a:buSzPct val="100000"/>
              <a:buFont typeface="Arial"/>
              <a:buChar char="•"/>
            </a:pPr>
            <a:r>
              <a:rPr lang="en-US" dirty="0">
                <a:latin typeface="Arial" panose="020B0604020202020204" pitchFamily="34" charset="0"/>
                <a:cs typeface="Arial" panose="020B0604020202020204" pitchFamily="34" charset="0"/>
              </a:rPr>
              <a:t>If flaws in the substantive alternative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 have not been probed by, the inference from a statistically significant result to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 fails to pass with severity</a:t>
            </a:r>
          </a:p>
          <a:p>
            <a:pPr lvl="0">
              <a:spcAft>
                <a:spcPts val="600"/>
              </a:spcAft>
              <a:buClrTx/>
              <a:buSzPct val="100000"/>
              <a:buFont typeface="Arial"/>
              <a:buChar char="•"/>
            </a:pPr>
            <a:r>
              <a:rPr lang="en-US" dirty="0">
                <a:latin typeface="Arial" panose="020B0604020202020204" pitchFamily="34" charset="0"/>
                <a:cs typeface="Arial" panose="020B0604020202020204" pitchFamily="34" charset="0"/>
              </a:rPr>
              <a:t>Generally goes beyond statistics</a:t>
            </a:r>
          </a:p>
          <a:p>
            <a:pPr lvl="0">
              <a:spcAft>
                <a:spcPts val="600"/>
              </a:spcAft>
              <a:buClrTx/>
              <a:buSzPct val="100000"/>
              <a:buFont typeface="Arial"/>
              <a:buChar char="•"/>
            </a:pPr>
            <a:r>
              <a:rPr lang="en-US" dirty="0">
                <a:latin typeface="Arial" panose="020B0604020202020204" pitchFamily="34" charset="0"/>
                <a:cs typeface="Arial" panose="020B0604020202020204" pitchFamily="34" charset="0"/>
              </a:rPr>
              <a:t>Largely ignored in today’s replication research</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10</a:t>
            </a:fld>
            <a:endParaRPr lang="en-US" dirty="0"/>
          </a:p>
        </p:txBody>
      </p:sp>
    </p:spTree>
    <p:extLst>
      <p:ext uri="{BB962C8B-B14F-4D97-AF65-F5344CB8AC3E}">
        <p14:creationId xmlns:p14="http://schemas.microsoft.com/office/powerpoint/2010/main" val="133718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9501" y="955090"/>
            <a:ext cx="7144724" cy="4854062"/>
          </a:xfrm>
        </p:spPr>
        <p:txBody>
          <a:bodyPr/>
          <a:lstStyle/>
          <a:p>
            <a:pPr marL="0" indent="0">
              <a:buClrTx/>
              <a:buNone/>
            </a:pPr>
            <a:r>
              <a:rPr lang="en-US" b="1" dirty="0">
                <a:latin typeface="Arial"/>
                <a:cs typeface="Arial"/>
              </a:rPr>
              <a:t>People may want to believe claims (for political or ethical reasons)</a:t>
            </a:r>
          </a:p>
          <a:p>
            <a:pPr marL="0" indent="0">
              <a:buClrTx/>
              <a:buNone/>
            </a:pPr>
            <a:r>
              <a:rPr lang="en-US" dirty="0">
                <a:latin typeface="Arial"/>
                <a:cs typeface="Arial"/>
              </a:rPr>
              <a:t> </a:t>
            </a:r>
          </a:p>
          <a:p>
            <a:pPr>
              <a:buClrTx/>
              <a:buFont typeface="Arial"/>
              <a:buChar char="•"/>
            </a:pPr>
            <a:r>
              <a:rPr lang="en-US" dirty="0" err="1">
                <a:latin typeface="Arial"/>
                <a:cs typeface="Arial"/>
              </a:rPr>
              <a:t>Diederik</a:t>
            </a:r>
            <a:r>
              <a:rPr lang="en-US" dirty="0">
                <a:latin typeface="Arial"/>
                <a:cs typeface="Arial"/>
              </a:rPr>
              <a:t> </a:t>
            </a:r>
            <a:r>
              <a:rPr lang="en-US" dirty="0" err="1">
                <a:latin typeface="Arial"/>
                <a:cs typeface="Arial"/>
              </a:rPr>
              <a:t>Stapel</a:t>
            </a:r>
            <a:r>
              <a:rPr lang="en-US" dirty="0">
                <a:latin typeface="Arial"/>
                <a:cs typeface="Arial"/>
              </a:rPr>
              <a:t> says he always read the research literature extensively to generate his hypotheses.</a:t>
            </a:r>
          </a:p>
          <a:p>
            <a:pPr marL="0" indent="0">
              <a:buClrTx/>
              <a:buNone/>
            </a:pPr>
            <a:r>
              <a:rPr lang="en-US" dirty="0">
                <a:latin typeface="Arial"/>
                <a:cs typeface="Arial"/>
              </a:rPr>
              <a:t> </a:t>
            </a:r>
          </a:p>
          <a:p>
            <a:pPr>
              <a:buClrTx/>
              <a:buFont typeface="Arial"/>
              <a:buChar char="•"/>
            </a:pPr>
            <a:r>
              <a:rPr lang="en-US" i="1" dirty="0">
                <a:latin typeface="Arial"/>
                <a:cs typeface="Arial"/>
              </a:rPr>
              <a:t>“So that it was believable and could be argued that this was the only logical thing you would find</a:t>
            </a:r>
            <a:r>
              <a:rPr lang="en-US" dirty="0">
                <a:latin typeface="Arial"/>
                <a:cs typeface="Arial"/>
              </a:rPr>
              <a:t>.” (E.g., eating meat causes aggression.)</a:t>
            </a:r>
          </a:p>
          <a:p>
            <a:pPr>
              <a:buClrTx/>
              <a:buFont typeface="Arial"/>
              <a:buChar char="•"/>
            </a:pPr>
            <a:r>
              <a:rPr lang="en-US" dirty="0">
                <a:latin typeface="Arial"/>
                <a:cs typeface="Arial"/>
              </a:rPr>
              <a:t>(In “</a:t>
            </a:r>
            <a:r>
              <a:rPr lang="en-US" dirty="0">
                <a:latin typeface="Arial"/>
                <a:cs typeface="Arial"/>
                <a:hlinkClick r:id="rId2"/>
              </a:rPr>
              <a:t>The Mind of a Con Man</a:t>
            </a:r>
            <a:r>
              <a:rPr lang="en-US" dirty="0">
                <a:latin typeface="Arial"/>
                <a:cs typeface="Arial"/>
              </a:rPr>
              <a:t>,” NY Times, April 26, 2013[4]) </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11</a:t>
            </a:fld>
            <a:endParaRPr lang="en-US" dirty="0"/>
          </a:p>
        </p:txBody>
      </p:sp>
    </p:spTree>
    <p:extLst>
      <p:ext uri="{BB962C8B-B14F-4D97-AF65-F5344CB8AC3E}">
        <p14:creationId xmlns:p14="http://schemas.microsoft.com/office/powerpoint/2010/main" val="502519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154" y="914400"/>
            <a:ext cx="6965245" cy="1095376"/>
          </a:xfrm>
        </p:spPr>
        <p:txBody>
          <a:bodyPr>
            <a:normAutofit/>
          </a:bodyPr>
          <a:lstStyle/>
          <a:p>
            <a:br>
              <a:rPr lang="en-US" sz="2800" b="1" dirty="0"/>
            </a:br>
            <a:endParaRPr lang="en-US" sz="3100" dirty="0">
              <a:latin typeface="Arial"/>
              <a:cs typeface="Arial"/>
            </a:endParaRPr>
          </a:p>
        </p:txBody>
      </p:sp>
      <p:sp>
        <p:nvSpPr>
          <p:cNvPr id="3" name="Content Placeholder 2"/>
          <p:cNvSpPr>
            <a:spLocks noGrp="1"/>
          </p:cNvSpPr>
          <p:nvPr>
            <p:ph idx="1"/>
          </p:nvPr>
        </p:nvSpPr>
        <p:spPr>
          <a:xfrm>
            <a:off x="1202267" y="914400"/>
            <a:ext cx="6981339" cy="5259878"/>
          </a:xfrm>
        </p:spPr>
        <p:txBody>
          <a:bodyPr>
            <a:normAutofit/>
          </a:bodyPr>
          <a:lstStyle/>
          <a:p>
            <a:pPr marL="0" indent="0" algn="ctr">
              <a:spcBef>
                <a:spcPts val="0"/>
              </a:spcBef>
              <a:spcAft>
                <a:spcPts val="1800"/>
              </a:spcAft>
              <a:buNone/>
            </a:pPr>
            <a:r>
              <a:rPr lang="en-US" sz="3200" b="1" dirty="0">
                <a:latin typeface="Arial"/>
                <a:cs typeface="Arial"/>
              </a:rPr>
              <a:t> To return to the OSC: Reproducibility Project:</a:t>
            </a:r>
            <a:endParaRPr lang="en-US" dirty="0">
              <a:latin typeface="Arial"/>
              <a:cs typeface="Arial"/>
            </a:endParaRPr>
          </a:p>
          <a:p>
            <a:pPr marL="0" indent="0">
              <a:spcBef>
                <a:spcPts val="0"/>
              </a:spcBef>
              <a:spcAft>
                <a:spcPts val="1800"/>
              </a:spcAft>
              <a:buNone/>
            </a:pPr>
            <a:endParaRPr lang="en-US" dirty="0">
              <a:latin typeface="Arial"/>
              <a:cs typeface="Arial"/>
            </a:endParaRPr>
          </a:p>
          <a:p>
            <a:pPr>
              <a:spcAft>
                <a:spcPts val="1200"/>
              </a:spcAft>
              <a:buClrTx/>
              <a:buSzPct val="100000"/>
              <a:buFont typeface="Arial"/>
              <a:buChar char="•"/>
            </a:pPr>
            <a:r>
              <a:rPr lang="en-US" dirty="0">
                <a:latin typeface="Arial"/>
                <a:cs typeface="Arial"/>
              </a:rPr>
              <a:t>Crowd sourced: Replicators chose 100 articles from three journals (2008) to try and replicate using the same method as the initial research: </a:t>
            </a:r>
            <a:r>
              <a:rPr lang="en-US" b="1" dirty="0">
                <a:latin typeface="Arial"/>
                <a:cs typeface="Arial"/>
              </a:rPr>
              <a:t>direct replication</a:t>
            </a:r>
          </a:p>
        </p:txBody>
      </p:sp>
      <p:sp>
        <p:nvSpPr>
          <p:cNvPr id="4" name="Slide Number Placeholder 3"/>
          <p:cNvSpPr>
            <a:spLocks noGrp="1"/>
          </p:cNvSpPr>
          <p:nvPr>
            <p:ph type="sldNum" sz="quarter" idx="12"/>
          </p:nvPr>
        </p:nvSpPr>
        <p:spPr/>
        <p:txBody>
          <a:bodyPr/>
          <a:lstStyle/>
          <a:p>
            <a:fld id="{651FC063-5EA9-49AF-AFAF-D68C9E82B23B}" type="slidenum">
              <a:rPr lang="en-US" smtClean="0"/>
              <a:pPr/>
              <a:t>12</a:t>
            </a:fld>
            <a:endParaRPr lang="en-US" dirty="0"/>
          </a:p>
        </p:txBody>
      </p:sp>
      <p:pic>
        <p:nvPicPr>
          <p:cNvPr id="5" name="Picture 4" descr="osc-redbl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1874" y="4558949"/>
            <a:ext cx="1452068" cy="853089"/>
          </a:xfrm>
          <a:prstGeom prst="rect">
            <a:avLst/>
          </a:prstGeom>
        </p:spPr>
      </p:pic>
      <p:pic>
        <p:nvPicPr>
          <p:cNvPr id="7" name="Picture 6" descr="images.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72541" y="4410168"/>
            <a:ext cx="1359782" cy="1001870"/>
          </a:xfrm>
          <a:prstGeom prst="rect">
            <a:avLst/>
          </a:prstGeom>
        </p:spPr>
      </p:pic>
    </p:spTree>
    <p:extLst>
      <p:ext uri="{BB962C8B-B14F-4D97-AF65-F5344CB8AC3E}">
        <p14:creationId xmlns:p14="http://schemas.microsoft.com/office/powerpoint/2010/main" val="357050416"/>
      </p:ext>
    </p:extLst>
  </p:cSld>
  <p:clrMapOvr>
    <a:masterClrMapping/>
  </p:clrMapOvr>
  <mc:AlternateContent xmlns:mc="http://schemas.openxmlformats.org/markup-compatibility/2006" xmlns:p14="http://schemas.microsoft.com/office/powerpoint/2010/main">
    <mc:Choice Requires="p14">
      <p:transition spd="slow" p14:dur="2000" advTm="55328"/>
    </mc:Choice>
    <mc:Fallback xmlns="">
      <p:transition xmlns:p14="http://schemas.microsoft.com/office/powerpoint/2010/main" spd="slow" advTm="5532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780" y="267250"/>
            <a:ext cx="6965245" cy="722292"/>
          </a:xfrm>
        </p:spPr>
        <p:txBody>
          <a:bodyPr>
            <a:normAutofit fontScale="90000"/>
          </a:bodyPr>
          <a:lstStyle/>
          <a:p>
            <a:br>
              <a:rPr lang="en-US" sz="2800" b="1" dirty="0">
                <a:latin typeface="Arial"/>
                <a:cs typeface="Arial"/>
              </a:rPr>
            </a:br>
            <a:br>
              <a:rPr lang="en-US" sz="3100" dirty="0">
                <a:latin typeface="Arial"/>
                <a:cs typeface="Arial"/>
              </a:rPr>
            </a:br>
            <a:endParaRPr lang="en-US" sz="3100" dirty="0">
              <a:latin typeface="Arial"/>
              <a:cs typeface="Arial"/>
            </a:endParaRPr>
          </a:p>
        </p:txBody>
      </p:sp>
      <p:sp>
        <p:nvSpPr>
          <p:cNvPr id="3" name="Content Placeholder 2"/>
          <p:cNvSpPr>
            <a:spLocks noGrp="1"/>
          </p:cNvSpPr>
          <p:nvPr>
            <p:ph idx="1"/>
          </p:nvPr>
        </p:nvSpPr>
        <p:spPr>
          <a:xfrm>
            <a:off x="1178455" y="1155032"/>
            <a:ext cx="6837893" cy="4750468"/>
          </a:xfrm>
        </p:spPr>
        <p:txBody>
          <a:bodyPr>
            <a:normAutofit/>
          </a:bodyPr>
          <a:lstStyle/>
          <a:p>
            <a:pPr marL="0" indent="0" algn="ctr">
              <a:spcAft>
                <a:spcPts val="2400"/>
              </a:spcAft>
              <a:buNone/>
            </a:pPr>
            <a:r>
              <a:rPr lang="en-US" sz="3200" b="1" dirty="0">
                <a:latin typeface="Arial"/>
                <a:cs typeface="Arial"/>
              </a:rPr>
              <a:t>Does a negative replication mean the original was a false positive?</a:t>
            </a:r>
          </a:p>
          <a:p>
            <a:pPr marL="800100" lvl="1" indent="-342900">
              <a:spcAft>
                <a:spcPts val="1200"/>
              </a:spcAft>
              <a:buClrTx/>
              <a:buSzPct val="100000"/>
              <a:buFont typeface="Arial"/>
              <a:buChar char="•"/>
            </a:pPr>
            <a:r>
              <a:rPr lang="en-US" sz="2400" dirty="0">
                <a:latin typeface="Arial"/>
                <a:cs typeface="Arial"/>
              </a:rPr>
              <a:t>Preregistered, avoid P-hacking, designed to have high power </a:t>
            </a:r>
          </a:p>
          <a:p>
            <a:pPr marL="800100" lvl="1" indent="-342900">
              <a:spcAft>
                <a:spcPts val="1200"/>
              </a:spcAft>
              <a:buClrTx/>
              <a:buSzPct val="100000"/>
              <a:buFont typeface="Arial"/>
              <a:buChar char="•"/>
            </a:pPr>
            <a:r>
              <a:rPr lang="en-US" sz="2400" dirty="0">
                <a:latin typeface="Arial"/>
                <a:cs typeface="Arial"/>
              </a:rPr>
              <a:t>Free of “perverse incentives” of usual research: guaranteed to be published </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13</a:t>
            </a:fld>
            <a:endParaRPr lang="en-US" dirty="0"/>
          </a:p>
        </p:txBody>
      </p:sp>
    </p:spTree>
    <p:extLst>
      <p:ext uri="{BB962C8B-B14F-4D97-AF65-F5344CB8AC3E}">
        <p14:creationId xmlns:p14="http://schemas.microsoft.com/office/powerpoint/2010/main" val="2939878857"/>
      </p:ext>
    </p:extLst>
  </p:cSld>
  <p:clrMapOvr>
    <a:masterClrMapping/>
  </p:clrMapOvr>
  <mc:AlternateContent xmlns:mc="http://schemas.openxmlformats.org/markup-compatibility/2006" xmlns:p14="http://schemas.microsoft.com/office/powerpoint/2010/main">
    <mc:Choice Requires="p14">
      <p:transition spd="slow" p14:dur="2000" advTm="57147"/>
    </mc:Choice>
    <mc:Fallback xmlns="">
      <p:transition xmlns:p14="http://schemas.microsoft.com/office/powerpoint/2010/main" spd="slow" advTm="5714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8533" y="592666"/>
            <a:ext cx="6502400" cy="5581611"/>
          </a:xfrm>
        </p:spPr>
        <p:txBody>
          <a:bodyPr>
            <a:normAutofit/>
          </a:bodyPr>
          <a:lstStyle/>
          <a:p>
            <a:pPr marL="0" indent="0" algn="ctr">
              <a:buNone/>
            </a:pPr>
            <a:r>
              <a:rPr lang="en-US" sz="3200" b="1" dirty="0">
                <a:latin typeface="Arial"/>
                <a:cs typeface="Arial"/>
              </a:rPr>
              <a:t>But there may also be biases</a:t>
            </a:r>
          </a:p>
          <a:p>
            <a:pPr marL="0" indent="0">
              <a:buClrTx/>
              <a:buNone/>
            </a:pPr>
            <a:r>
              <a:rPr lang="en-US" sz="3200" b="1" dirty="0">
                <a:latin typeface="Arial"/>
                <a:cs typeface="Arial"/>
              </a:rPr>
              <a:t> </a:t>
            </a:r>
          </a:p>
          <a:p>
            <a:pPr>
              <a:spcAft>
                <a:spcPts val="1200"/>
              </a:spcAft>
              <a:buClrTx/>
              <a:buFont typeface="Arial"/>
              <a:buChar char="•"/>
            </a:pPr>
            <a:r>
              <a:rPr lang="en-US" dirty="0">
                <a:latin typeface="Arial"/>
                <a:cs typeface="Arial"/>
              </a:rPr>
              <a:t>But might they be influenced by replicator’s beliefs? (Kahneman emphasized getting approval from original researcher)</a:t>
            </a:r>
          </a:p>
          <a:p>
            <a:pPr>
              <a:spcAft>
                <a:spcPts val="1200"/>
              </a:spcAft>
              <a:buClrTx/>
              <a:buFont typeface="Arial"/>
              <a:buChar char="•"/>
            </a:pPr>
            <a:r>
              <a:rPr lang="en-US" dirty="0">
                <a:latin typeface="Arial"/>
                <a:cs typeface="Arial"/>
              </a:rPr>
              <a:t> Subjects (often students) often told the purpose of the experiment</a:t>
            </a:r>
          </a:p>
          <a:p>
            <a:pPr>
              <a:spcAft>
                <a:spcPts val="1200"/>
              </a:spcAft>
              <a:buClrTx/>
              <a:buFont typeface="Arial"/>
              <a:buChar char="•"/>
            </a:pPr>
            <a:r>
              <a:rPr lang="en-US" dirty="0">
                <a:latin typeface="Arial"/>
                <a:cs typeface="Arial"/>
              </a:rPr>
              <a:t>Other COIs, p.99</a:t>
            </a:r>
          </a:p>
        </p:txBody>
      </p:sp>
      <p:sp>
        <p:nvSpPr>
          <p:cNvPr id="4" name="Slide Number Placeholder 3"/>
          <p:cNvSpPr>
            <a:spLocks noGrp="1"/>
          </p:cNvSpPr>
          <p:nvPr>
            <p:ph type="sldNum" sz="quarter" idx="12"/>
          </p:nvPr>
        </p:nvSpPr>
        <p:spPr/>
        <p:txBody>
          <a:bodyPr/>
          <a:lstStyle/>
          <a:p>
            <a:fld id="{651FC063-5EA9-49AF-AFAF-D68C9E82B23B}" type="slidenum">
              <a:rPr lang="en-US" smtClean="0"/>
              <a:pPr/>
              <a:t>14</a:t>
            </a:fld>
            <a:endParaRPr lang="en-US" dirty="0"/>
          </a:p>
        </p:txBody>
      </p:sp>
    </p:spTree>
    <p:extLst>
      <p:ext uri="{BB962C8B-B14F-4D97-AF65-F5344CB8AC3E}">
        <p14:creationId xmlns:p14="http://schemas.microsoft.com/office/powerpoint/2010/main" val="1591787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5023" y="1202268"/>
            <a:ext cx="6965245" cy="4199466"/>
          </a:xfrm>
        </p:spPr>
        <p:txBody>
          <a:bodyPr>
            <a:normAutofit lnSpcReduction="10000"/>
          </a:bodyPr>
          <a:lstStyle/>
          <a:p>
            <a:pPr>
              <a:buClrTx/>
              <a:buSzPct val="100000"/>
              <a:buFont typeface="Arial"/>
              <a:buChar char="•"/>
            </a:pPr>
            <a:r>
              <a:rPr lang="en-US" dirty="0">
                <a:latin typeface="Arial"/>
                <a:cs typeface="Arial"/>
              </a:rPr>
              <a:t>One of the non-replications: cleanliness and morality: </a:t>
            </a:r>
            <a:r>
              <a:rPr lang="en-US" i="1" dirty="0">
                <a:latin typeface="Arial"/>
                <a:cs typeface="Arial"/>
              </a:rPr>
              <a:t>Do cleanliness primes make you less judgmental? </a:t>
            </a:r>
          </a:p>
          <a:p>
            <a:endParaRPr lang="en-US" i="1" dirty="0">
              <a:latin typeface="Arial"/>
              <a:cs typeface="Arial"/>
            </a:endParaRPr>
          </a:p>
          <a:p>
            <a:pPr marL="0" indent="0">
              <a:buNone/>
            </a:pPr>
            <a:r>
              <a:rPr lang="en-US" dirty="0">
                <a:latin typeface="Arial"/>
                <a:cs typeface="Arial"/>
              </a:rPr>
              <a:t>“</a:t>
            </a:r>
            <a:r>
              <a:rPr lang="en-US" i="1" dirty="0">
                <a:latin typeface="Arial"/>
                <a:cs typeface="Arial"/>
              </a:rPr>
              <a:t>Ms. Schnall had 40 undergraduates unscramble some words. </a:t>
            </a:r>
            <a:r>
              <a:rPr lang="en-US" b="1" i="1" dirty="0">
                <a:latin typeface="Arial"/>
                <a:cs typeface="Arial"/>
              </a:rPr>
              <a:t>One group unscrambled words that suggested cleanliness </a:t>
            </a:r>
            <a:r>
              <a:rPr lang="en-US" dirty="0">
                <a:latin typeface="Arial"/>
                <a:cs typeface="Arial"/>
              </a:rPr>
              <a:t>(pure, immaculate, pristine), while the </a:t>
            </a:r>
            <a:r>
              <a:rPr lang="en-US" b="1" dirty="0">
                <a:latin typeface="Arial"/>
                <a:cs typeface="Arial"/>
              </a:rPr>
              <a:t>other group unscrambled neutral words. </a:t>
            </a:r>
            <a:r>
              <a:rPr lang="en-US" b="1" i="1" dirty="0">
                <a:latin typeface="Arial"/>
                <a:cs typeface="Arial"/>
              </a:rPr>
              <a:t>They were then presented with a number of moral dilemmas, like whether it’s cool to eat your dog after it gets run over by a car</a:t>
            </a:r>
            <a:r>
              <a:rPr lang="en-US" i="1" dirty="0">
                <a:latin typeface="Arial"/>
                <a:cs typeface="Arial"/>
              </a:rPr>
              <a:t>.”</a:t>
            </a:r>
            <a:endParaRPr lang="en-US" dirty="0">
              <a:latin typeface="Arial"/>
              <a:cs typeface="Arial"/>
            </a:endParaRPr>
          </a:p>
          <a:p>
            <a:pPr marL="0" indent="0">
              <a:buNone/>
            </a:pPr>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15</a:t>
            </a:fld>
            <a:endParaRPr lang="en-US" dirty="0"/>
          </a:p>
        </p:txBody>
      </p:sp>
    </p:spTree>
    <p:extLst>
      <p:ext uri="{BB962C8B-B14F-4D97-AF65-F5344CB8AC3E}">
        <p14:creationId xmlns:p14="http://schemas.microsoft.com/office/powerpoint/2010/main" val="746095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9500" y="761999"/>
            <a:ext cx="7000875" cy="5412277"/>
          </a:xfrm>
        </p:spPr>
        <p:txBody>
          <a:bodyPr>
            <a:normAutofit/>
          </a:bodyPr>
          <a:lstStyle/>
          <a:p>
            <a:pPr marL="0" indent="0">
              <a:spcAft>
                <a:spcPts val="1200"/>
              </a:spcAft>
              <a:buNone/>
            </a:pPr>
            <a:r>
              <a:rPr lang="en-US" dirty="0">
                <a:latin typeface="Arial"/>
                <a:cs typeface="Arial"/>
              </a:rPr>
              <a:t>Turns out it did. Subjects who had unscrambled clean words weren’t as harsh on the guy who chows down on his chow.” </a:t>
            </a:r>
            <a:br>
              <a:rPr lang="en-US" dirty="0">
                <a:latin typeface="Arial"/>
                <a:cs typeface="Arial"/>
              </a:rPr>
            </a:br>
            <a:r>
              <a:rPr lang="en-US" dirty="0">
                <a:latin typeface="Arial"/>
                <a:cs typeface="Arial"/>
              </a:rPr>
              <a:t>(Bartlett, </a:t>
            </a:r>
            <a:r>
              <a:rPr lang="en-US" i="1" dirty="0">
                <a:latin typeface="Arial"/>
                <a:cs typeface="Arial"/>
              </a:rPr>
              <a:t>Chronicle of Higher Education</a:t>
            </a:r>
            <a:r>
              <a:rPr lang="en-US" dirty="0">
                <a:latin typeface="Arial"/>
                <a:cs typeface="Arial"/>
              </a:rPr>
              <a:t>) </a:t>
            </a:r>
          </a:p>
          <a:p>
            <a:pPr>
              <a:spcBef>
                <a:spcPts val="0"/>
              </a:spcBef>
              <a:spcAft>
                <a:spcPts val="1200"/>
              </a:spcAft>
              <a:buClrTx/>
              <a:buSzPct val="100000"/>
              <a:buFont typeface="Arial"/>
              <a:buChar char="•"/>
            </a:pPr>
            <a:r>
              <a:rPr lang="en-US" dirty="0">
                <a:latin typeface="Arial"/>
                <a:cs typeface="Arial"/>
              </a:rPr>
              <a:t>By focusing on the P-values, they ignore the larger question of the methodological adequacy of the leap from the statistical to the substantive.</a:t>
            </a:r>
          </a:p>
          <a:p>
            <a:pPr>
              <a:buClrTx/>
              <a:buSzPct val="100000"/>
              <a:buFont typeface="Arial"/>
              <a:buChar char="•"/>
            </a:pPr>
            <a:r>
              <a:rPr lang="en-US" dirty="0">
                <a:latin typeface="Arial"/>
                <a:cs typeface="Arial"/>
              </a:rPr>
              <a:t>Are they even measuring the phenomenon they intend? Is the result due to the “treatment”? </a:t>
            </a:r>
          </a:p>
          <a:p>
            <a:pPr marL="2811780" lvl="7" indent="-342900">
              <a:spcBef>
                <a:spcPts val="1176"/>
              </a:spcBef>
            </a:pPr>
            <a:endParaRPr lang="en-US" sz="2400" dirty="0">
              <a:latin typeface="Arial"/>
              <a:cs typeface="Arial"/>
            </a:endParaRPr>
          </a:p>
        </p:txBody>
      </p:sp>
      <p:sp>
        <p:nvSpPr>
          <p:cNvPr id="4" name="Slide Number Placeholder 3"/>
          <p:cNvSpPr>
            <a:spLocks noGrp="1"/>
          </p:cNvSpPr>
          <p:nvPr>
            <p:ph type="sldNum" sz="quarter" idx="12"/>
          </p:nvPr>
        </p:nvSpPr>
        <p:spPr/>
        <p:txBody>
          <a:bodyPr/>
          <a:lstStyle/>
          <a:p>
            <a:fld id="{651FC063-5EA9-49AF-AFAF-D68C9E82B23B}" type="slidenum">
              <a:rPr lang="en-US" smtClean="0"/>
              <a:pPr/>
              <a:t>16</a:t>
            </a:fld>
            <a:endParaRPr lang="en-US" dirty="0"/>
          </a:p>
        </p:txBody>
      </p:sp>
      <p:pic>
        <p:nvPicPr>
          <p:cNvPr id="6" name="Picture 5" descr="unknow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0014" y="4597360"/>
            <a:ext cx="1639845" cy="1576917"/>
          </a:xfrm>
          <a:prstGeom prst="rect">
            <a:avLst/>
          </a:prstGeom>
        </p:spPr>
      </p:pic>
    </p:spTree>
    <p:extLst>
      <p:ext uri="{BB962C8B-B14F-4D97-AF65-F5344CB8AC3E}">
        <p14:creationId xmlns:p14="http://schemas.microsoft.com/office/powerpoint/2010/main" val="4106847352"/>
      </p:ext>
    </p:extLst>
  </p:cSld>
  <p:clrMapOvr>
    <a:masterClrMapping/>
  </p:clrMapOvr>
  <mc:AlternateContent xmlns:mc="http://schemas.openxmlformats.org/markup-compatibility/2006" xmlns:p14="http://schemas.microsoft.com/office/powerpoint/2010/main">
    <mc:Choice Requires="p14">
      <p:transition spd="slow" p14:dur="2000" advTm="57266"/>
    </mc:Choice>
    <mc:Fallback xmlns="">
      <p:transition xmlns:p14="http://schemas.microsoft.com/office/powerpoint/2010/main" spd="slow" advTm="5726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8042" y="683723"/>
            <a:ext cx="7563853" cy="5490554"/>
          </a:xfrm>
        </p:spPr>
        <p:txBody>
          <a:bodyPr>
            <a:normAutofit fontScale="32500" lnSpcReduction="20000"/>
          </a:bodyPr>
          <a:lstStyle/>
          <a:p>
            <a:pPr marL="0" indent="0" algn="ctr">
              <a:lnSpc>
                <a:spcPct val="120000"/>
              </a:lnSpc>
              <a:spcBef>
                <a:spcPts val="3600"/>
              </a:spcBef>
              <a:buNone/>
            </a:pPr>
            <a:r>
              <a:rPr lang="en-US" sz="9800" b="1" dirty="0">
                <a:latin typeface="Arial" panose="020B0604020202020204" pitchFamily="34" charset="0"/>
                <a:cs typeface="Arial" panose="020B0604020202020204" pitchFamily="34" charset="0"/>
              </a:rPr>
              <a:t>Nor is there discussion of the multiple testing in the original study</a:t>
            </a:r>
            <a:endParaRPr lang="en-US" sz="98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sz="7400" dirty="0">
              <a:latin typeface="Arial" panose="020B0604020202020204" pitchFamily="34" charset="0"/>
              <a:cs typeface="Arial" panose="020B0604020202020204" pitchFamily="34" charset="0"/>
            </a:endParaRPr>
          </a:p>
          <a:p>
            <a:pPr>
              <a:spcAft>
                <a:spcPts val="1200"/>
              </a:spcAft>
              <a:buClrTx/>
              <a:buSzPct val="100000"/>
              <a:buFont typeface="Arial"/>
              <a:buChar char="•"/>
            </a:pPr>
            <a:r>
              <a:rPr lang="en-US" sz="7400" dirty="0">
                <a:latin typeface="Arial" panose="020B0604020202020204" pitchFamily="34" charset="0"/>
                <a:cs typeface="Arial" panose="020B0604020202020204" pitchFamily="34" charset="0"/>
              </a:rPr>
              <a:t>Only 1 of the 6 dilemmas even in the original study showed statistically significant differences in degree of wrongness–not the dog one</a:t>
            </a:r>
          </a:p>
          <a:p>
            <a:pPr>
              <a:spcAft>
                <a:spcPts val="1200"/>
              </a:spcAft>
              <a:buClrTx/>
              <a:buSzPct val="100000"/>
              <a:buFont typeface="Arial"/>
              <a:buChar char="•"/>
            </a:pPr>
            <a:r>
              <a:rPr lang="en-US" sz="7400" dirty="0">
                <a:latin typeface="Arial" panose="020B0604020202020204" pitchFamily="34" charset="0"/>
                <a:cs typeface="Arial" panose="020B0604020202020204" pitchFamily="34" charset="0"/>
              </a:rPr>
              <a:t>No differences on 9 different emotions (relaxed, angry, happy, sad, afraid, depressed, disgusted, upset, and confused)</a:t>
            </a:r>
          </a:p>
          <a:p>
            <a:pPr>
              <a:spcAft>
                <a:spcPts val="1200"/>
              </a:spcAft>
              <a:buClrTx/>
              <a:buSzPct val="100000"/>
              <a:buFont typeface="Arial"/>
              <a:buChar char="•"/>
            </a:pPr>
            <a:r>
              <a:rPr lang="en-US" sz="7400" dirty="0">
                <a:latin typeface="Arial" panose="020B0604020202020204" pitchFamily="34" charset="0"/>
                <a:cs typeface="Arial" panose="020B0604020202020204" pitchFamily="34" charset="0"/>
              </a:rPr>
              <a:t>Many studies are coming into experimental philosophy: philosophers of science need to critique them </a:t>
            </a:r>
          </a:p>
          <a:p>
            <a:pPr>
              <a:spcAft>
                <a:spcPts val="1200"/>
              </a:spcAft>
              <a:buClrTx/>
              <a:buSzPct val="100000"/>
              <a:buFont typeface="Arial"/>
              <a:buChar char="•"/>
            </a:pPr>
            <a:r>
              <a:rPr lang="en-US" sz="7400" dirty="0">
                <a:latin typeface="Arial" panose="020B0604020202020204" pitchFamily="34" charset="0"/>
                <a:cs typeface="Arial" panose="020B0604020202020204" pitchFamily="34" charset="0"/>
              </a:rPr>
              <a:t>Replicators are blocked by pushback, repligate</a:t>
            </a:r>
          </a:p>
          <a:p>
            <a:pPr marL="0" indent="0">
              <a:buNone/>
            </a:pPr>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17</a:t>
            </a:fld>
            <a:endParaRPr lang="en-US" dirty="0"/>
          </a:p>
        </p:txBody>
      </p:sp>
    </p:spTree>
    <p:extLst>
      <p:ext uri="{BB962C8B-B14F-4D97-AF65-F5344CB8AC3E}">
        <p14:creationId xmlns:p14="http://schemas.microsoft.com/office/powerpoint/2010/main" val="3398185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a:cs typeface="Arial"/>
              </a:rPr>
              <a:t>Researcher degrees of freedom in the Schnall study</a:t>
            </a:r>
          </a:p>
        </p:txBody>
      </p:sp>
      <p:sp>
        <p:nvSpPr>
          <p:cNvPr id="3" name="Content Placeholder 2"/>
          <p:cNvSpPr>
            <a:spLocks noGrp="1"/>
          </p:cNvSpPr>
          <p:nvPr>
            <p:ph idx="1"/>
          </p:nvPr>
        </p:nvSpPr>
        <p:spPr>
          <a:xfrm>
            <a:off x="1095022" y="2020066"/>
            <a:ext cx="6965245" cy="4154211"/>
          </a:xfrm>
        </p:spPr>
        <p:txBody>
          <a:bodyPr>
            <a:noAutofit/>
          </a:bodyPr>
          <a:lstStyle/>
          <a:p>
            <a:pPr marL="0" indent="0">
              <a:buNone/>
            </a:pPr>
            <a:r>
              <a:rPr lang="en-US" dirty="0">
                <a:latin typeface="Arial"/>
                <a:cs typeface="Arial"/>
              </a:rPr>
              <a:t>After the priming task, participants rated six moral dilemmas : ‘‘Dog’’ (eating one’s dead dog), ‘‘Trolley’’ (switching the tracks of a trolley to kill one workman instead of five), ‘‘Wallet’’ (keeping money inside a found wallet), ‘‘Plane Crash’’ (killing a terminally ill plane crash survivor to avoid starvation), ‘‘Resume’’ (putting false information on a resume), and ‘‘Kitten’’ (using a kitten for sexual arousal). Participants rated how wrong each action was from 0 (perfectly OK) to 9 (extremely wrong). </a:t>
            </a:r>
          </a:p>
        </p:txBody>
      </p:sp>
      <p:sp>
        <p:nvSpPr>
          <p:cNvPr id="4" name="Slide Number Placeholder 3"/>
          <p:cNvSpPr>
            <a:spLocks noGrp="1"/>
          </p:cNvSpPr>
          <p:nvPr>
            <p:ph type="sldNum" sz="quarter" idx="12"/>
          </p:nvPr>
        </p:nvSpPr>
        <p:spPr/>
        <p:txBody>
          <a:bodyPr/>
          <a:lstStyle/>
          <a:p>
            <a:fld id="{651FC063-5EA9-49AF-AFAF-D68C9E82B23B}" type="slidenum">
              <a:rPr lang="en-US" smtClean="0"/>
              <a:pPr/>
              <a:t>18</a:t>
            </a:fld>
            <a:endParaRPr lang="en-US" dirty="0"/>
          </a:p>
        </p:txBody>
      </p:sp>
    </p:spTree>
    <p:extLst>
      <p:ext uri="{BB962C8B-B14F-4D97-AF65-F5344CB8AC3E}">
        <p14:creationId xmlns:p14="http://schemas.microsoft.com/office/powerpoint/2010/main" val="2253280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a:cs typeface="Arial"/>
              </a:rPr>
              <a:t>Replication revolution won’t be revolutionary enough until…</a:t>
            </a:r>
          </a:p>
        </p:txBody>
      </p:sp>
      <p:sp>
        <p:nvSpPr>
          <p:cNvPr id="3" name="Content Placeholder 2"/>
          <p:cNvSpPr>
            <a:spLocks noGrp="1"/>
          </p:cNvSpPr>
          <p:nvPr>
            <p:ph idx="1"/>
          </p:nvPr>
        </p:nvSpPr>
        <p:spPr>
          <a:xfrm>
            <a:off x="1463040" y="2777067"/>
            <a:ext cx="6196405" cy="2946002"/>
          </a:xfrm>
        </p:spPr>
        <p:txBody>
          <a:bodyPr/>
          <a:lstStyle/>
          <a:p>
            <a:pPr>
              <a:buClrTx/>
              <a:buFont typeface="Arial"/>
              <a:buChar char="•"/>
            </a:pPr>
            <a:r>
              <a:rPr lang="en-US" dirty="0">
                <a:latin typeface="Arial"/>
                <a:cs typeface="Arial"/>
              </a:rPr>
              <a:t>Methods and measurements are tested (</a:t>
            </a:r>
            <a:r>
              <a:rPr lang="en-US" dirty="0" err="1">
                <a:latin typeface="Arial"/>
                <a:cs typeface="Arial"/>
              </a:rPr>
              <a:t>bott</a:t>
            </a:r>
            <a:r>
              <a:rPr lang="en-US" dirty="0">
                <a:latin typeface="Arial"/>
                <a:cs typeface="Arial"/>
              </a:rPr>
              <a:t> p. 100)</a:t>
            </a:r>
          </a:p>
          <a:p>
            <a:pPr>
              <a:buClrTx/>
              <a:buFont typeface="Arial"/>
              <a:buChar char="•"/>
            </a:pPr>
            <a:r>
              <a:rPr lang="en-US" dirty="0">
                <a:latin typeface="Arial"/>
                <a:cs typeface="Arial"/>
              </a:rPr>
              <a:t> many may be falsified</a:t>
            </a: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19</a:t>
            </a:fld>
            <a:endParaRPr lang="en-US" dirty="0"/>
          </a:p>
        </p:txBody>
      </p:sp>
    </p:spTree>
    <p:extLst>
      <p:ext uri="{BB962C8B-B14F-4D97-AF65-F5344CB8AC3E}">
        <p14:creationId xmlns:p14="http://schemas.microsoft.com/office/powerpoint/2010/main" val="3649131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a:cs typeface="Arial"/>
              </a:rPr>
              <a:t>We should worry much more about</a:t>
            </a:r>
          </a:p>
        </p:txBody>
      </p:sp>
      <p:sp>
        <p:nvSpPr>
          <p:cNvPr id="3" name="Content Placeholder 2"/>
          <p:cNvSpPr>
            <a:spLocks noGrp="1"/>
          </p:cNvSpPr>
          <p:nvPr>
            <p:ph idx="1"/>
          </p:nvPr>
        </p:nvSpPr>
        <p:spPr>
          <a:xfrm>
            <a:off x="1463040" y="2311400"/>
            <a:ext cx="6196405" cy="2946002"/>
          </a:xfrm>
        </p:spPr>
        <p:txBody>
          <a:bodyPr>
            <a:normAutofit/>
          </a:bodyPr>
          <a:lstStyle/>
          <a:p>
            <a:pPr>
              <a:buClrTx/>
              <a:buFont typeface="Arial"/>
              <a:buChar char="•"/>
            </a:pPr>
            <a:r>
              <a:rPr lang="en-US" dirty="0">
                <a:latin typeface="Arial"/>
                <a:cs typeface="Arial"/>
              </a:rPr>
              <a:t> Links from experiments to inferences of interest</a:t>
            </a:r>
            <a:br>
              <a:rPr lang="en-US" dirty="0">
                <a:latin typeface="Arial"/>
                <a:cs typeface="Arial"/>
              </a:rPr>
            </a:br>
            <a:endParaRPr lang="en-US" dirty="0">
              <a:latin typeface="Arial"/>
              <a:cs typeface="Arial"/>
            </a:endParaRPr>
          </a:p>
          <a:p>
            <a:pPr>
              <a:buClrTx/>
              <a:buFont typeface="Arial"/>
              <a:buChar char="•"/>
            </a:pPr>
            <a:r>
              <a:rPr lang="en-US" dirty="0">
                <a:latin typeface="Arial"/>
                <a:cs typeface="Arial"/>
              </a:rPr>
              <a:t> I’ve seen plausible hypotheses poorly tested</a:t>
            </a:r>
          </a:p>
          <a:p>
            <a:pPr>
              <a:buClrTx/>
              <a:buFont typeface="Arial"/>
              <a:buChar char="•"/>
            </a:pPr>
            <a:endParaRPr lang="en-US" dirty="0">
              <a:latin typeface="Arial"/>
              <a:cs typeface="Arial"/>
            </a:endParaRPr>
          </a:p>
          <a:p>
            <a:pPr>
              <a:buClrTx/>
              <a:buFont typeface="Arial"/>
              <a:buChar char="•"/>
            </a:pPr>
            <a:r>
              <a:rPr lang="en-US" dirty="0">
                <a:latin typeface="Arial"/>
                <a:cs typeface="Arial"/>
              </a:rPr>
              <a:t>Macho men p. 101-4</a:t>
            </a:r>
          </a:p>
          <a:p>
            <a:endParaRPr lang="en-US" dirty="0">
              <a:latin typeface="Arial"/>
              <a:cs typeface="Arial"/>
            </a:endParaRPr>
          </a:p>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20</a:t>
            </a:fld>
            <a:endParaRPr lang="en-US" dirty="0"/>
          </a:p>
        </p:txBody>
      </p:sp>
    </p:spTree>
    <p:extLst>
      <p:ext uri="{BB962C8B-B14F-4D97-AF65-F5344CB8AC3E}">
        <p14:creationId xmlns:p14="http://schemas.microsoft.com/office/powerpoint/2010/main" val="55407003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sa 2016">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13313</TotalTime>
  <Words>1025</Words>
  <Application>Microsoft Macintosh PowerPoint</Application>
  <PresentationFormat>On-screen Show (4:3)</PresentationFormat>
  <Paragraphs>106</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Brush Script MT</vt:lpstr>
      <vt:lpstr>Arial</vt:lpstr>
      <vt:lpstr>Calibri</vt:lpstr>
      <vt:lpstr>Constantia</vt:lpstr>
      <vt:lpstr>Franklin Gothic Book</vt:lpstr>
      <vt:lpstr>Rage Italic</vt:lpstr>
      <vt:lpstr>psa 2016</vt:lpstr>
      <vt:lpstr> Notes on the replication revolution in psychology</vt:lpstr>
      <vt:lpstr>  </vt:lpstr>
      <vt:lpstr>Failed Replication</vt:lpstr>
      <vt:lpstr>  “I see a train-wreck looming,” Daniel Kahneman, calls for a “daisy chain” of replication in Sept. 2012 </vt:lpstr>
      <vt:lpstr>Main problems are fallacies of rejection p. 94</vt:lpstr>
      <vt:lpstr>PowerPoint Presentation</vt:lpstr>
      <vt:lpstr>Biasing selection effects:</vt:lpstr>
      <vt:lpstr>PowerPoint Presentation</vt:lpstr>
      <vt:lpstr>PowerPoint Presentation</vt:lpstr>
      <vt:lpstr>SEV is applied informally</vt:lpstr>
      <vt:lpstr>PowerPoint Presentation</vt:lpstr>
      <vt:lpstr> </vt:lpstr>
      <vt:lpstr>  </vt:lpstr>
      <vt:lpstr>PowerPoint Presentation</vt:lpstr>
      <vt:lpstr>PowerPoint Presentation</vt:lpstr>
      <vt:lpstr>PowerPoint Presentation</vt:lpstr>
      <vt:lpstr>PowerPoint Presentation</vt:lpstr>
      <vt:lpstr>Researcher degrees of freedom in the Schnall study</vt:lpstr>
      <vt:lpstr>Replication revolution won’t be revolutionary enough until…</vt:lpstr>
      <vt:lpstr>We should worry much more about</vt:lpstr>
    </vt:vector>
  </TitlesOfParts>
  <Company>Virginia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Mayo</dc:creator>
  <cp:lastModifiedBy>Microsoft Office User</cp:lastModifiedBy>
  <cp:revision>1268</cp:revision>
  <cp:lastPrinted>2018-06-11T17:37:18Z</cp:lastPrinted>
  <dcterms:created xsi:type="dcterms:W3CDTF">2016-03-21T21:44:54Z</dcterms:created>
  <dcterms:modified xsi:type="dcterms:W3CDTF">2019-03-09T21:19:45Z</dcterms:modified>
</cp:coreProperties>
</file>