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33"/>
  </p:notesMasterIdLst>
  <p:handoutMasterIdLst>
    <p:handoutMasterId r:id="rId34"/>
  </p:handoutMasterIdLst>
  <p:sldIdLst>
    <p:sldId id="671" r:id="rId2"/>
    <p:sldId id="622" r:id="rId3"/>
    <p:sldId id="672" r:id="rId4"/>
    <p:sldId id="673" r:id="rId5"/>
    <p:sldId id="674" r:id="rId6"/>
    <p:sldId id="675" r:id="rId7"/>
    <p:sldId id="676" r:id="rId8"/>
    <p:sldId id="679" r:id="rId9"/>
    <p:sldId id="680" r:id="rId10"/>
    <p:sldId id="623" r:id="rId11"/>
    <p:sldId id="653" r:id="rId12"/>
    <p:sldId id="624" r:id="rId13"/>
    <p:sldId id="677" r:id="rId14"/>
    <p:sldId id="678" r:id="rId15"/>
    <p:sldId id="632" r:id="rId16"/>
    <p:sldId id="640" r:id="rId17"/>
    <p:sldId id="654" r:id="rId18"/>
    <p:sldId id="655" r:id="rId19"/>
    <p:sldId id="668" r:id="rId20"/>
    <p:sldId id="669" r:id="rId21"/>
    <p:sldId id="629" r:id="rId22"/>
    <p:sldId id="631" r:id="rId23"/>
    <p:sldId id="659" r:id="rId24"/>
    <p:sldId id="681" r:id="rId25"/>
    <p:sldId id="664" r:id="rId26"/>
    <p:sldId id="660" r:id="rId27"/>
    <p:sldId id="661" r:id="rId28"/>
    <p:sldId id="665" r:id="rId29"/>
    <p:sldId id="666" r:id="rId30"/>
    <p:sldId id="667" r:id="rId31"/>
    <p:sldId id="634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D3030"/>
    <a:srgbClr val="59191A"/>
    <a:srgbClr val="431217"/>
    <a:srgbClr val="632121"/>
    <a:srgbClr val="4A1919"/>
    <a:srgbClr val="2A0E0D"/>
    <a:srgbClr val="D84848"/>
    <a:srgbClr val="FFC6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8505" autoAdjust="0"/>
    <p:restoredTop sz="98268" autoAdjust="0"/>
  </p:normalViewPr>
  <p:slideViewPr>
    <p:cSldViewPr snapToGrid="0" snapToObjects="1">
      <p:cViewPr>
        <p:scale>
          <a:sx n="127" d="100"/>
          <a:sy n="127" d="100"/>
        </p:scale>
        <p:origin x="-80" y="-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4536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notesMaster" Target="notesMasters/notesMaster1.xml"/><Relationship Id="rId34" Type="http://schemas.openxmlformats.org/officeDocument/2006/relationships/handoutMaster" Target="handoutMasters/handoutMaster1.xml"/><Relationship Id="rId35" Type="http://schemas.openxmlformats.org/officeDocument/2006/relationships/printerSettings" Target="printerSettings/printerSettings1.bin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24F0B3-900A-E44F-A521-451C74121DA8}" type="datetimeFigureOut">
              <a:rPr lang="en-US" smtClean="0"/>
              <a:t>2/26/19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556113-F0C3-0642-833E-2208AA5EE6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371419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2A4CC0-0B72-F14C-B9B2-E4AE7AF7AD33}" type="datetimeFigureOut">
              <a:rPr lang="en-US" smtClean="0"/>
              <a:t>2/26/19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C67C62-35C7-7B4C-9426-7E13264055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215146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4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Even larger for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μ &lt; 150.5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C67C62-35C7-7B4C-9426-7E132640553B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7734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4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Even larger for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μ &lt; 150.5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C67C62-35C7-7B4C-9426-7E132640553B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7734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4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Even larger for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μ &lt; 150.5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C67C62-35C7-7B4C-9426-7E132640553B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7734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4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Even larger for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μ &lt; 150.5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C67C62-35C7-7B4C-9426-7E132640553B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7734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4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Even larger for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μ &lt; 150.5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C67C62-35C7-7B4C-9426-7E132640553B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7734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4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Even larger for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μ &lt; 150.5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C67C62-35C7-7B4C-9426-7E132640553B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7734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4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Even larger for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μ &lt; 150.5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C67C62-35C7-7B4C-9426-7E132640553B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7734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1" dirty="0">
                <a:latin typeface="Arial"/>
                <a:cs typeface="Arial"/>
              </a:rPr>
              <a:t>(source of Bayes/Fisher disagreement)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C67C62-35C7-7B4C-9426-7E132640553B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44931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4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Even larger for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μ &lt; 150.5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C67C62-35C7-7B4C-9426-7E132640553B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7734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4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Even larger for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μ &lt; 150.5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C67C62-35C7-7B4C-9426-7E132640553B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7734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4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Even larger for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μ &lt; 150.5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C67C62-35C7-7B4C-9426-7E132640553B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7734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4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Even larger for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μ &lt; 150.5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C67C62-35C7-7B4C-9426-7E132640553B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7734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DEF491D0-8129-F443-BF07-D448E1272369}" type="datetime1">
              <a:rPr lang="en-GB" smtClean="0"/>
              <a:t>2/26/19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651FC063-5EA9-49AF-AFAF-D68C9E82B23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32EF1-3899-304F-8F4C-B032C4196BF5}" type="datetime1">
              <a:rPr lang="en-GB" smtClean="0"/>
              <a:t>2/26/19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33728-0AB0-6644-8635-1EA2DD1304A7}" type="datetime1">
              <a:rPr lang="en-GB" smtClean="0"/>
              <a:t>2/26/19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A0900-FA61-FD49-B6EF-7F87E7D47BF7}" type="datetime1">
              <a:rPr lang="en-GB" smtClean="0"/>
              <a:t>2/26/19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D3D22-C8A0-0E46-929F-0D100B994DA9}" type="datetime1">
              <a:rPr lang="en-GB" smtClean="0"/>
              <a:t>2/26/19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27CBD-F7E7-1A40-8562-3D16323B5E98}" type="datetime1">
              <a:rPr lang="en-GB" smtClean="0"/>
              <a:t>2/26/19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045D4-F72C-D348-9A01-DB44E49693F6}" type="datetime1">
              <a:rPr lang="en-GB" smtClean="0"/>
              <a:t>2/26/19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85A6E30C-2999-7248-8D61-F2115ACB70FF}" type="datetime1">
              <a:rPr lang="en-GB" smtClean="0"/>
              <a:t>2/26/19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859C0D51-C1DE-F34E-92E3-9A891D92684F}" type="datetime1">
              <a:rPr lang="en-GB" smtClean="0"/>
              <a:t>2/26/19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FE990-7557-0840-8BA4-2A0B8DEE1A34}" type="datetime1">
              <a:rPr lang="en-GB" smtClean="0"/>
              <a:t>2/26/19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1C0C7-2DD1-CB41-B8EE-BCA226604525}" type="datetime1">
              <a:rPr lang="en-GB" smtClean="0"/>
              <a:t>2/26/19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3.jpeg"/><Relationship Id="rId14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5E4363B-572A-8943-8BA8-B7CE3276848B}" type="datetime1">
              <a:rPr lang="en-GB" smtClean="0"/>
              <a:t>2/26/19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651FC063-5EA9-49AF-AFAF-D68C9E82B23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444" y="976256"/>
            <a:ext cx="7281334" cy="506259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200" b="1" dirty="0">
                <a:latin typeface="Arial"/>
                <a:cs typeface="Arial"/>
              </a:rPr>
              <a:t>Need to Reformulate Tests: P-values Don’t Give an Effect Size</a:t>
            </a:r>
            <a:endParaRPr lang="en-US" sz="3200" dirty="0"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Severity function: SEV(Test T, data </a:t>
            </a:r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claim 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dirty="0">
                <a:latin typeface="Arial"/>
                <a:cs typeface="Arial"/>
              </a:rPr>
              <a:t>Tests are reformulated in terms of a discrepancy γ from </a:t>
            </a:r>
            <a:r>
              <a:rPr lang="en-US" i="1" dirty="0">
                <a:latin typeface="Arial"/>
                <a:cs typeface="Arial"/>
              </a:rPr>
              <a:t>H</a:t>
            </a:r>
            <a:r>
              <a:rPr lang="en-US" baseline="-25000" dirty="0">
                <a:latin typeface="Arial"/>
                <a:cs typeface="Arial"/>
              </a:rPr>
              <a:t>0</a:t>
            </a:r>
            <a:r>
              <a:rPr lang="en-US" dirty="0">
                <a:latin typeface="Arial"/>
                <a:cs typeface="Arial"/>
              </a:rPr>
              <a:t/>
            </a:r>
            <a:br>
              <a:rPr lang="en-US" dirty="0">
                <a:latin typeface="Arial"/>
                <a:cs typeface="Arial"/>
              </a:rPr>
            </a:br>
            <a:endParaRPr lang="en-US" dirty="0">
              <a:latin typeface="Arial"/>
              <a:cs typeface="Arial"/>
            </a:endParaRPr>
          </a:p>
          <a:p>
            <a:pPr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dirty="0">
                <a:latin typeface="Arial"/>
                <a:cs typeface="Arial"/>
              </a:rPr>
              <a:t>Instead of a binary cut-off (significant or not) the particular outcome is used to infer discrepancies that are or are not warranted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00364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5223" y="725714"/>
            <a:ext cx="7716762" cy="5684776"/>
          </a:xfrm>
        </p:spPr>
        <p:txBody>
          <a:bodyPr>
            <a:noAutofit/>
          </a:bodyPr>
          <a:lstStyle/>
          <a:p>
            <a:pPr marL="0" lvl="4" indent="0" algn="ctr">
              <a:buNone/>
            </a:pPr>
            <a:r>
              <a:rPr lang="en-US" sz="3200" b="1" dirty="0">
                <a:latin typeface="Arial"/>
                <a:cs typeface="Arial"/>
              </a:rPr>
              <a:t>An Example of SEV (3.2 SIST)</a:t>
            </a:r>
          </a:p>
          <a:p>
            <a:pPr marL="0" lvl="4" indent="0" algn="ctr">
              <a:buNone/>
            </a:pPr>
            <a:endParaRPr lang="en-US" sz="3200" b="1" dirty="0">
              <a:latin typeface="Arial"/>
              <a:cs typeface="Arial"/>
            </a:endParaRPr>
          </a:p>
          <a:p>
            <a:pPr marL="0" lvl="4" indent="0">
              <a:buNone/>
            </a:pPr>
            <a:r>
              <a:rPr lang="en-US" sz="2400" dirty="0">
                <a:latin typeface="Arial"/>
                <a:cs typeface="Arial"/>
              </a:rPr>
              <a:t>1-sided normal testing</a:t>
            </a:r>
          </a:p>
          <a:p>
            <a:pPr marL="0" lvl="4" indent="0">
              <a:buNone/>
            </a:pP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: μ ≤ 150  vs. 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: μ &gt; 150  (Let σ = 10, 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= 100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0" lvl="4" indent="0">
              <a:buNone/>
            </a:pPr>
            <a:r>
              <a:rPr lang="en-US" sz="2400" dirty="0" smtClean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 </a:t>
            </a:r>
          </a:p>
          <a:p>
            <a:pPr marL="0" lvl="4" indent="0">
              <a:buNone/>
            </a:pPr>
            <a:r>
              <a:rPr lang="en-US" sz="2400" dirty="0" smtClean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let significance </a:t>
            </a:r>
            <a:r>
              <a:rPr lang="en-US" sz="2400" dirty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level </a:t>
            </a:r>
            <a:r>
              <a:rPr lang="en-US" sz="2400" dirty="0" smtClean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α = </a:t>
            </a:r>
            <a:r>
              <a:rPr lang="en-US" sz="2400" dirty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.</a:t>
            </a:r>
            <a:r>
              <a:rPr lang="en-US" sz="2400" dirty="0" smtClean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025</a:t>
            </a:r>
            <a:endParaRPr lang="en-US" sz="2400" dirty="0">
              <a:latin typeface="Arial" panose="020B0604020202020204" pitchFamily="34" charset="0"/>
              <a:ea typeface="Cambria"/>
              <a:cs typeface="Arial" panose="020B0604020202020204" pitchFamily="34" charset="0"/>
            </a:endParaRPr>
          </a:p>
          <a:p>
            <a:pPr marL="0" lvl="4" indent="0"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Reject 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baseline="-250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whenever M ≥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dirty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/√</a:t>
            </a:r>
            <a:r>
              <a:rPr lang="en-US" i="1" dirty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n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:   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 ≥ 152 </a:t>
            </a:r>
          </a:p>
          <a:p>
            <a:pPr marL="0" indent="0">
              <a:buNone/>
            </a:pPr>
            <a:r>
              <a:rPr lang="en-US" i="1" dirty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 </a:t>
            </a:r>
            <a:endParaRPr lang="en-US" i="1" dirty="0" smtClean="0">
              <a:latin typeface="Arial" panose="020B0604020202020204" pitchFamily="34" charset="0"/>
              <a:ea typeface="Cambria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dirty="0" smtClean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M </a:t>
            </a:r>
            <a:r>
              <a:rPr lang="en-US" dirty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is the sample </a:t>
            </a:r>
            <a:r>
              <a:rPr lang="en-US" dirty="0" smtClean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mean, its value is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1SE =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sz="2400" dirty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/√</a:t>
            </a:r>
            <a:r>
              <a:rPr lang="en-US" sz="2400" i="1" dirty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n  = 1</a:t>
            </a:r>
          </a:p>
          <a:p>
            <a:pPr marL="0" lvl="4" indent="0">
              <a:spcBef>
                <a:spcPts val="0"/>
              </a:spcBef>
              <a:buNone/>
            </a:pPr>
            <a:endParaRPr lang="en-US" sz="2400" i="1" dirty="0">
              <a:latin typeface="Arial" panose="020B0604020202020204" pitchFamily="34" charset="0"/>
              <a:ea typeface="Cambria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endParaRPr lang="en-US" sz="2400" i="1" dirty="0">
              <a:latin typeface="Arial" panose="020B0604020202020204" pitchFamily="34" charset="0"/>
              <a:ea typeface="Cambria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endParaRPr lang="en-US" sz="2400" i="1" dirty="0">
              <a:latin typeface="Arial" panose="020B0604020202020204" pitchFamily="34" charset="0"/>
              <a:ea typeface="Cambria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endParaRPr lang="en-US" sz="2400" b="1" i="1" dirty="0">
              <a:latin typeface="Arial" panose="020B0604020202020204" pitchFamily="34" charset="0"/>
              <a:ea typeface="Cambria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r>
              <a:rPr lang="en-US" sz="2400" b="1" i="1" dirty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		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28789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444" y="976256"/>
            <a:ext cx="7281334" cy="506259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b="1" dirty="0" smtClean="0">
                <a:latin typeface="Arial"/>
                <a:cs typeface="Arial"/>
              </a:rPr>
              <a:t>Rejection rules:</a:t>
            </a: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Reject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iff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M &gt; 150 + 2SE (N-P)</a:t>
            </a:r>
          </a:p>
          <a:p>
            <a:pPr marL="0" indent="0">
              <a:buNone/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In terms of the P-value:</a:t>
            </a: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Reject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iff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P-value ≤ .025 (Fisher)</a:t>
            </a:r>
          </a:p>
          <a:p>
            <a:pPr marL="0" indent="0">
              <a:buNone/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(P-value a distance measure, but inverted)</a:t>
            </a: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4" indent="0"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Let M = 152, so I reject 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0" indent="0">
              <a:buNone/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40217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5223" y="725714"/>
            <a:ext cx="7716762" cy="5315515"/>
          </a:xfrm>
        </p:spPr>
        <p:txBody>
          <a:bodyPr>
            <a:noAutofit/>
          </a:bodyPr>
          <a:lstStyle/>
          <a:p>
            <a:pPr marL="0" lvl="4" indent="0">
              <a:spcBef>
                <a:spcPts val="0"/>
              </a:spcBef>
              <a:buNone/>
            </a:pPr>
            <a:endParaRPr lang="en-US" sz="2400" i="1" dirty="0">
              <a:latin typeface="Arial" panose="020B0604020202020204" pitchFamily="34" charset="0"/>
              <a:ea typeface="Cambria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r>
              <a:rPr lang="en-US" sz="2400" dirty="0" smtClean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PRACTICE WITH P-VALUES</a:t>
            </a:r>
          </a:p>
          <a:p>
            <a:pPr marL="0" lvl="4" indent="0">
              <a:spcBef>
                <a:spcPts val="0"/>
              </a:spcBef>
              <a:buNone/>
            </a:pPr>
            <a:r>
              <a:rPr lang="en-US" sz="2400" dirty="0" smtClean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Let M = </a:t>
            </a:r>
            <a:r>
              <a:rPr lang="en-US" sz="2400" dirty="0" smtClean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152</a:t>
            </a:r>
            <a:endParaRPr lang="en-US" sz="2400" dirty="0" smtClean="0">
              <a:latin typeface="Arial" panose="020B0604020202020204" pitchFamily="34" charset="0"/>
              <a:ea typeface="Cambria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Z = (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152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– 150)/1 =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The P-value is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(Z &gt;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2)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025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5524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5223" y="725714"/>
            <a:ext cx="7716762" cy="5315515"/>
          </a:xfrm>
        </p:spPr>
        <p:txBody>
          <a:bodyPr>
            <a:noAutofit/>
          </a:bodyPr>
          <a:lstStyle/>
          <a:p>
            <a:pPr marL="0" lvl="4" indent="0">
              <a:spcBef>
                <a:spcPts val="0"/>
              </a:spcBef>
              <a:buNone/>
            </a:pPr>
            <a:endParaRPr lang="en-US" sz="2400" i="1" dirty="0">
              <a:latin typeface="Arial" panose="020B0604020202020204" pitchFamily="34" charset="0"/>
              <a:ea typeface="Cambria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r>
              <a:rPr lang="en-US" sz="2400" dirty="0" smtClean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PRACTICE WITH P-VALUES</a:t>
            </a:r>
          </a:p>
          <a:p>
            <a:pPr marL="0" lvl="4" indent="0">
              <a:spcBef>
                <a:spcPts val="0"/>
              </a:spcBef>
              <a:buNone/>
            </a:pPr>
            <a:r>
              <a:rPr lang="en-US" sz="2400" dirty="0" smtClean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Let M = 151</a:t>
            </a:r>
          </a:p>
          <a:p>
            <a:pPr marL="0" lvl="4" indent="0">
              <a:spcBef>
                <a:spcPts val="0"/>
              </a:spcBef>
              <a:buNone/>
            </a:pP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Z = (151 – 150)/1 = 1</a:t>
            </a:r>
          </a:p>
          <a:p>
            <a:pPr marL="0" lvl="4" indent="0">
              <a:spcBef>
                <a:spcPts val="0"/>
              </a:spcBef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The P-value is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(Z &gt; 1) = .16</a:t>
            </a:r>
          </a:p>
          <a:p>
            <a:pPr marL="0" lvl="4" indent="0">
              <a:spcBef>
                <a:spcPts val="0"/>
              </a:spcBef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SEV (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μ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&gt; 150) = .84 = 1 – P-value</a:t>
            </a:r>
          </a:p>
          <a:p>
            <a:pPr marL="0" lvl="4" indent="0">
              <a:spcBef>
                <a:spcPts val="0"/>
              </a:spcBef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08136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5223" y="725714"/>
            <a:ext cx="7716762" cy="5315515"/>
          </a:xfrm>
        </p:spPr>
        <p:txBody>
          <a:bodyPr>
            <a:noAutofit/>
          </a:bodyPr>
          <a:lstStyle/>
          <a:p>
            <a:pPr marL="0" lvl="4" indent="0">
              <a:spcBef>
                <a:spcPts val="0"/>
              </a:spcBef>
              <a:buNone/>
            </a:pPr>
            <a:endParaRPr lang="en-US" sz="2400" i="1" dirty="0">
              <a:latin typeface="Arial" panose="020B0604020202020204" pitchFamily="34" charset="0"/>
              <a:ea typeface="Cambria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r>
              <a:rPr lang="en-US" sz="2400" dirty="0" smtClean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PRACTICE WITH P-VALUES</a:t>
            </a:r>
          </a:p>
          <a:p>
            <a:pPr marL="0" lvl="4" indent="0">
              <a:spcBef>
                <a:spcPts val="0"/>
              </a:spcBef>
              <a:buNone/>
            </a:pPr>
            <a:r>
              <a:rPr lang="en-US" sz="2400" dirty="0" smtClean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Let M = 150.5</a:t>
            </a:r>
          </a:p>
          <a:p>
            <a:pPr marL="0" lvl="4" indent="0">
              <a:spcBef>
                <a:spcPts val="0"/>
              </a:spcBef>
              <a:buNone/>
            </a:pP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Z = (150.5 – 150)/1 = .5</a:t>
            </a:r>
          </a:p>
          <a:p>
            <a:pPr marL="0" lvl="4" indent="0">
              <a:spcBef>
                <a:spcPts val="0"/>
              </a:spcBef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The P-value is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(Z &gt; .5) = .3</a:t>
            </a:r>
          </a:p>
          <a:p>
            <a:pPr marL="0" lvl="4" indent="0">
              <a:spcBef>
                <a:spcPts val="0"/>
              </a:spcBef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2299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5223" y="725714"/>
            <a:ext cx="7716762" cy="5315515"/>
          </a:xfrm>
        </p:spPr>
        <p:txBody>
          <a:bodyPr>
            <a:noAutofit/>
          </a:bodyPr>
          <a:lstStyle/>
          <a:p>
            <a:pPr marL="0" lvl="4" indent="0">
              <a:spcBef>
                <a:spcPts val="0"/>
              </a:spcBef>
              <a:buNone/>
            </a:pPr>
            <a:endParaRPr lang="en-US" sz="2400" i="1" dirty="0">
              <a:latin typeface="Arial" panose="020B0604020202020204" pitchFamily="34" charset="0"/>
              <a:ea typeface="Cambria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r>
              <a:rPr lang="en-US" sz="2400" dirty="0" smtClean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PRACTICE WITH P-VALUES</a:t>
            </a:r>
          </a:p>
          <a:p>
            <a:pPr marL="0" lvl="4" indent="0">
              <a:spcBef>
                <a:spcPts val="0"/>
              </a:spcBef>
              <a:buNone/>
            </a:pPr>
            <a:r>
              <a:rPr lang="en-US" sz="2400" dirty="0" smtClean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Let M = 150</a:t>
            </a:r>
          </a:p>
          <a:p>
            <a:pPr marL="0" lvl="4" indent="0">
              <a:spcBef>
                <a:spcPts val="0"/>
              </a:spcBef>
              <a:buNone/>
            </a:pP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Z = (150 – 150)/1 = 0</a:t>
            </a:r>
          </a:p>
          <a:p>
            <a:pPr marL="0" lvl="4" indent="0">
              <a:spcBef>
                <a:spcPts val="0"/>
              </a:spcBef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The P-value is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(Z &gt; 0) = .5</a:t>
            </a:r>
          </a:p>
          <a:p>
            <a:pPr marL="0" lvl="4" indent="0">
              <a:spcBef>
                <a:spcPts val="0"/>
              </a:spcBef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93645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/>
                <a:cs typeface="Arial"/>
              </a:rPr>
              <a:t>Frequentist Evidential Principle: FEV</a:t>
            </a:r>
            <a:endParaRPr lang="en-US" sz="3200" dirty="0"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0022" y="2119257"/>
            <a:ext cx="7500205" cy="360381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100" b="1" dirty="0" smtClean="0">
              <a:latin typeface="Arial"/>
              <a:cs typeface="Arial"/>
            </a:endParaRPr>
          </a:p>
          <a:p>
            <a:pPr marL="0" indent="0">
              <a:buNone/>
            </a:pPr>
            <a:endParaRPr lang="en-US" sz="3100" b="1" dirty="0" smtClean="0"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b="1" dirty="0" smtClean="0">
                <a:latin typeface="Arial"/>
                <a:cs typeface="Arial"/>
              </a:rPr>
              <a:t>FEV </a:t>
            </a:r>
            <a:r>
              <a:rPr lang="en-US" b="1" dirty="0">
                <a:latin typeface="Arial"/>
                <a:cs typeface="Arial"/>
              </a:rPr>
              <a:t>(</a:t>
            </a:r>
            <a:r>
              <a:rPr lang="en-US" b="1" dirty="0" err="1">
                <a:latin typeface="Arial"/>
                <a:cs typeface="Arial"/>
              </a:rPr>
              <a:t>i</a:t>
            </a:r>
            <a:r>
              <a:rPr lang="en-US" b="1" dirty="0" smtClean="0">
                <a:latin typeface="Arial"/>
                <a:cs typeface="Arial"/>
              </a:rPr>
              <a:t>). </a:t>
            </a:r>
            <a:r>
              <a:rPr lang="en-US" b="1" i="1" dirty="0" smtClean="0">
                <a:latin typeface="Arial"/>
                <a:cs typeface="Arial"/>
              </a:rPr>
              <a:t>x</a:t>
            </a:r>
            <a:r>
              <a:rPr lang="en-US" i="1" dirty="0" smtClean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is evidence against </a:t>
            </a:r>
            <a:r>
              <a:rPr lang="en-US" i="1" dirty="0">
                <a:latin typeface="Arial"/>
                <a:cs typeface="Arial"/>
              </a:rPr>
              <a:t>H</a:t>
            </a:r>
            <a:r>
              <a:rPr lang="en-US" baseline="-25000" dirty="0">
                <a:latin typeface="Arial"/>
                <a:cs typeface="Arial"/>
              </a:rPr>
              <a:t>0 </a:t>
            </a:r>
            <a:r>
              <a:rPr lang="en-US" dirty="0">
                <a:latin typeface="Arial"/>
                <a:cs typeface="Arial"/>
              </a:rPr>
              <a:t>(i.e., evidence of discrepancy from </a:t>
            </a:r>
            <a:r>
              <a:rPr lang="en-US" i="1" dirty="0">
                <a:latin typeface="Arial"/>
                <a:cs typeface="Arial"/>
              </a:rPr>
              <a:t>H</a:t>
            </a:r>
            <a:r>
              <a:rPr lang="en-US" baseline="-25000" dirty="0">
                <a:latin typeface="Arial"/>
                <a:cs typeface="Arial"/>
              </a:rPr>
              <a:t>0</a:t>
            </a:r>
            <a:r>
              <a:rPr lang="en-US" dirty="0">
                <a:latin typeface="Arial"/>
                <a:cs typeface="Arial"/>
              </a:rPr>
              <a:t>), if and only if the P-value </a:t>
            </a:r>
            <a:r>
              <a:rPr lang="en-US" dirty="0" err="1">
                <a:latin typeface="Arial"/>
                <a:cs typeface="Arial"/>
              </a:rPr>
              <a:t>Pr</a:t>
            </a:r>
            <a:r>
              <a:rPr lang="en-US" dirty="0">
                <a:latin typeface="Arial"/>
                <a:cs typeface="Arial"/>
              </a:rPr>
              <a:t>(d &gt; d</a:t>
            </a:r>
            <a:r>
              <a:rPr lang="en-US" baseline="-25000" dirty="0">
                <a:latin typeface="Arial"/>
                <a:cs typeface="Arial"/>
              </a:rPr>
              <a:t>0</a:t>
            </a:r>
            <a:r>
              <a:rPr lang="en-US" dirty="0">
                <a:latin typeface="Arial"/>
                <a:cs typeface="Arial"/>
              </a:rPr>
              <a:t>; </a:t>
            </a:r>
            <a:r>
              <a:rPr lang="en-US" i="1" dirty="0">
                <a:latin typeface="Arial"/>
                <a:cs typeface="Arial"/>
              </a:rPr>
              <a:t>H</a:t>
            </a:r>
            <a:r>
              <a:rPr lang="en-US" baseline="-25000" dirty="0">
                <a:latin typeface="Arial"/>
                <a:cs typeface="Arial"/>
              </a:rPr>
              <a:t>0</a:t>
            </a:r>
            <a:r>
              <a:rPr lang="en-US" dirty="0">
                <a:latin typeface="Arial"/>
                <a:cs typeface="Arial"/>
              </a:rPr>
              <a:t>) is very low (equivalently, </a:t>
            </a:r>
            <a:r>
              <a:rPr lang="en-US" dirty="0" err="1">
                <a:latin typeface="Arial"/>
                <a:cs typeface="Arial"/>
              </a:rPr>
              <a:t>Pr</a:t>
            </a:r>
            <a:r>
              <a:rPr lang="en-US" dirty="0">
                <a:latin typeface="Arial"/>
                <a:cs typeface="Arial"/>
              </a:rPr>
              <a:t>(d &lt; d</a:t>
            </a:r>
            <a:r>
              <a:rPr lang="en-US" baseline="-25000" dirty="0">
                <a:latin typeface="Arial"/>
                <a:cs typeface="Arial"/>
              </a:rPr>
              <a:t>0</a:t>
            </a:r>
            <a:r>
              <a:rPr lang="en-US" dirty="0">
                <a:latin typeface="Arial"/>
                <a:cs typeface="Arial"/>
              </a:rPr>
              <a:t>; </a:t>
            </a:r>
            <a:r>
              <a:rPr lang="en-US" i="1" dirty="0">
                <a:latin typeface="Arial"/>
                <a:cs typeface="Arial"/>
              </a:rPr>
              <a:t>H</a:t>
            </a:r>
            <a:r>
              <a:rPr lang="en-US" baseline="-25000" dirty="0">
                <a:latin typeface="Arial"/>
                <a:cs typeface="Arial"/>
              </a:rPr>
              <a:t>0</a:t>
            </a:r>
            <a:r>
              <a:rPr lang="en-US" dirty="0">
                <a:latin typeface="Arial"/>
                <a:cs typeface="Arial"/>
              </a:rPr>
              <a:t>)= 1 - P is very high).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1489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0024" y="760055"/>
            <a:ext cx="7460204" cy="4262963"/>
          </a:xfrm>
        </p:spPr>
        <p:txBody>
          <a:bodyPr/>
          <a:lstStyle/>
          <a:p>
            <a:pPr marL="0" indent="0">
              <a:buNone/>
            </a:pPr>
            <a:r>
              <a:rPr lang="en-US" dirty="0" err="1">
                <a:latin typeface="Arial"/>
                <a:cs typeface="Arial"/>
              </a:rPr>
              <a:t>C</a:t>
            </a:r>
            <a:r>
              <a:rPr lang="en-US" dirty="0" err="1" smtClean="0">
                <a:latin typeface="Arial"/>
                <a:cs typeface="Arial"/>
              </a:rPr>
              <a:t>ontraposing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FEV(</a:t>
            </a:r>
            <a:r>
              <a:rPr lang="en-US" dirty="0" err="1">
                <a:latin typeface="Arial"/>
                <a:cs typeface="Arial"/>
              </a:rPr>
              <a:t>i</a:t>
            </a:r>
            <a:r>
              <a:rPr lang="en-US" dirty="0" smtClean="0">
                <a:latin typeface="Arial"/>
                <a:cs typeface="Arial"/>
              </a:rPr>
              <a:t>)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smtClean="0">
                <a:latin typeface="Arial"/>
                <a:cs typeface="Arial"/>
              </a:rPr>
              <a:t>we get our minimal </a:t>
            </a:r>
            <a:r>
              <a:rPr lang="en-US" dirty="0" err="1" smtClean="0">
                <a:latin typeface="Arial"/>
                <a:cs typeface="Arial"/>
              </a:rPr>
              <a:t>priniciple</a:t>
            </a:r>
            <a:endParaRPr lang="en-US" dirty="0" smtClean="0">
              <a:latin typeface="Arial"/>
              <a:cs typeface="Arial"/>
            </a:endParaRPr>
          </a:p>
          <a:p>
            <a:pPr marL="0" indent="0">
              <a:buNone/>
            </a:pPr>
            <a:endParaRPr lang="en-US" dirty="0"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i="1" dirty="0">
                <a:latin typeface="Arial"/>
                <a:cs typeface="Arial"/>
              </a:rPr>
              <a:t>FEV (</a:t>
            </a:r>
            <a:r>
              <a:rPr lang="en-US" i="1" dirty="0" err="1">
                <a:latin typeface="Arial"/>
                <a:cs typeface="Arial"/>
              </a:rPr>
              <a:t>ia</a:t>
            </a:r>
            <a:r>
              <a:rPr lang="en-US" i="1" dirty="0">
                <a:latin typeface="Arial"/>
                <a:cs typeface="Arial"/>
              </a:rPr>
              <a:t>)</a:t>
            </a:r>
            <a:r>
              <a:rPr lang="en-US" b="1" dirty="0">
                <a:latin typeface="Arial"/>
                <a:cs typeface="Arial"/>
              </a:rPr>
              <a:t> </a:t>
            </a:r>
            <a:r>
              <a:rPr lang="en-US" b="1" i="1" dirty="0">
                <a:latin typeface="Arial"/>
                <a:cs typeface="Arial"/>
              </a:rPr>
              <a:t>x</a:t>
            </a:r>
            <a:r>
              <a:rPr lang="en-US" dirty="0">
                <a:latin typeface="Arial"/>
                <a:cs typeface="Arial"/>
              </a:rPr>
              <a:t> are</a:t>
            </a:r>
            <a:r>
              <a:rPr lang="en-US" i="1" dirty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poor evidence against </a:t>
            </a:r>
            <a:r>
              <a:rPr lang="en-US" i="1" dirty="0">
                <a:latin typeface="Arial"/>
                <a:cs typeface="Arial"/>
              </a:rPr>
              <a:t>H</a:t>
            </a:r>
            <a:r>
              <a:rPr lang="en-US" baseline="-25000" dirty="0">
                <a:latin typeface="Arial"/>
                <a:cs typeface="Arial"/>
              </a:rPr>
              <a:t>0 </a:t>
            </a:r>
            <a:r>
              <a:rPr lang="en-US" dirty="0">
                <a:latin typeface="Arial"/>
                <a:cs typeface="Arial"/>
              </a:rPr>
              <a:t>(poor evidence of discrepancy from </a:t>
            </a:r>
            <a:r>
              <a:rPr lang="en-US" i="1" dirty="0">
                <a:latin typeface="Arial"/>
                <a:cs typeface="Arial"/>
              </a:rPr>
              <a:t>H</a:t>
            </a:r>
            <a:r>
              <a:rPr lang="en-US" baseline="-25000" dirty="0">
                <a:latin typeface="Arial"/>
                <a:cs typeface="Arial"/>
              </a:rPr>
              <a:t>0</a:t>
            </a:r>
            <a:r>
              <a:rPr lang="en-US" dirty="0">
                <a:latin typeface="Arial"/>
                <a:cs typeface="Arial"/>
              </a:rPr>
              <a:t>), if there’s a high probability the test would yield a more discordant result, if </a:t>
            </a:r>
            <a:r>
              <a:rPr lang="en-US" i="1" dirty="0">
                <a:latin typeface="Arial"/>
                <a:cs typeface="Arial"/>
              </a:rPr>
              <a:t>H</a:t>
            </a:r>
            <a:r>
              <a:rPr lang="en-US" baseline="-25000" dirty="0">
                <a:latin typeface="Arial"/>
                <a:cs typeface="Arial"/>
              </a:rPr>
              <a:t>0</a:t>
            </a:r>
            <a:r>
              <a:rPr lang="en-US" dirty="0">
                <a:latin typeface="Arial"/>
                <a:cs typeface="Arial"/>
              </a:rPr>
              <a:t> is correct.  </a:t>
            </a:r>
          </a:p>
          <a:p>
            <a:pPr marL="0" indent="0">
              <a:buNone/>
            </a:pPr>
            <a:endParaRPr lang="en-US" dirty="0" smtClean="0"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dirty="0" smtClean="0">
                <a:latin typeface="Arial"/>
                <a:cs typeface="Arial"/>
              </a:rPr>
              <a:t>Note </a:t>
            </a:r>
            <a:r>
              <a:rPr lang="en-US" dirty="0">
                <a:latin typeface="Arial"/>
                <a:cs typeface="Arial"/>
              </a:rPr>
              <a:t>the one-directional ‘if’ claim in FEV (1a</a:t>
            </a:r>
            <a:r>
              <a:rPr lang="en-US" dirty="0" smtClean="0">
                <a:latin typeface="Arial"/>
                <a:cs typeface="Arial"/>
              </a:rPr>
              <a:t>)</a:t>
            </a:r>
          </a:p>
          <a:p>
            <a:pPr marL="0" indent="0">
              <a:buNone/>
            </a:pPr>
            <a:r>
              <a:rPr lang="en-US" dirty="0" smtClean="0">
                <a:latin typeface="Arial"/>
                <a:cs typeface="Arial"/>
              </a:rPr>
              <a:t> (</a:t>
            </a:r>
            <a:r>
              <a:rPr lang="en-US" dirty="0" err="1">
                <a:latin typeface="Arial"/>
                <a:cs typeface="Arial"/>
              </a:rPr>
              <a:t>i</a:t>
            </a:r>
            <a:r>
              <a:rPr lang="en-US" dirty="0">
                <a:latin typeface="Arial"/>
                <a:cs typeface="Arial"/>
              </a:rPr>
              <a:t>) is </a:t>
            </a:r>
            <a:r>
              <a:rPr lang="en-US" dirty="0" smtClean="0">
                <a:latin typeface="Arial"/>
                <a:cs typeface="Arial"/>
              </a:rPr>
              <a:t>not the </a:t>
            </a:r>
            <a:r>
              <a:rPr lang="en-US" dirty="0">
                <a:latin typeface="Arial"/>
                <a:cs typeface="Arial"/>
              </a:rPr>
              <a:t>only way </a:t>
            </a:r>
            <a:r>
              <a:rPr lang="en-US" b="1" dirty="0">
                <a:latin typeface="Arial"/>
                <a:cs typeface="Arial"/>
              </a:rPr>
              <a:t>x</a:t>
            </a:r>
            <a:r>
              <a:rPr lang="en-US" dirty="0">
                <a:latin typeface="Arial"/>
                <a:cs typeface="Arial"/>
              </a:rPr>
              <a:t> can be BENT.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45775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5223" y="725714"/>
            <a:ext cx="7409002" cy="5315515"/>
          </a:xfrm>
        </p:spPr>
        <p:txBody>
          <a:bodyPr>
            <a:noAutofit/>
          </a:bodyPr>
          <a:lstStyle/>
          <a:p>
            <a:pPr marL="0" lvl="4" indent="0">
              <a:buNone/>
            </a:pPr>
            <a:endParaRPr lang="en-US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4" indent="0">
              <a:buNone/>
            </a:pP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: μ ≤ 150  vs. 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: μ &gt; 150  (Let σ = 10, 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= 100)</a:t>
            </a:r>
          </a:p>
          <a:p>
            <a:pPr marL="0" lvl="4" indent="0"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usual test infers there’s an indication of 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some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positive discrepancy from 150 because</a:t>
            </a:r>
            <a:endParaRPr lang="en-US" sz="2400" i="1" dirty="0">
              <a:latin typeface="Arial" panose="020B0604020202020204" pitchFamily="34" charset="0"/>
              <a:ea typeface="Cambria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endParaRPr lang="en-US" sz="2400" b="1" i="1" dirty="0">
              <a:latin typeface="Arial" panose="020B0604020202020204" pitchFamily="34" charset="0"/>
              <a:ea typeface="Cambria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r>
              <a:rPr lang="en-US" sz="2400" b="1" i="1" dirty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		</a:t>
            </a:r>
            <a:r>
              <a:rPr lang="en-US" sz="2400" i="1" dirty="0" err="1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Pr</a:t>
            </a:r>
            <a:r>
              <a:rPr lang="en-US" sz="2400" i="1" dirty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(M &lt; 152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) = .97</a:t>
            </a:r>
          </a:p>
          <a:p>
            <a:pPr marL="0" lvl="4" indent="0">
              <a:spcBef>
                <a:spcPts val="0"/>
              </a:spcBef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Not very informative</a:t>
            </a:r>
          </a:p>
          <a:p>
            <a:pPr marL="0" lvl="4" indent="0">
              <a:spcBef>
                <a:spcPts val="0"/>
              </a:spcBef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Are we warranted in inferring μ &gt; 153 say?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11831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3026" y="829163"/>
            <a:ext cx="6196405" cy="3603812"/>
          </a:xfrm>
        </p:spPr>
        <p:txBody>
          <a:bodyPr>
            <a:normAutofit lnSpcReduction="10000"/>
          </a:bodyPr>
          <a:lstStyle/>
          <a:p>
            <a:pPr>
              <a:buClrTx/>
              <a:buFont typeface="Arial"/>
              <a:buChar char="•"/>
            </a:pPr>
            <a:r>
              <a:rPr lang="en-US" dirty="0" smtClean="0">
                <a:latin typeface="Arial"/>
                <a:cs typeface="Arial"/>
              </a:rPr>
              <a:t>Recall the complaint of the </a:t>
            </a:r>
            <a:r>
              <a:rPr lang="en-US" dirty="0" err="1" smtClean="0">
                <a:latin typeface="Arial"/>
                <a:cs typeface="Arial"/>
              </a:rPr>
              <a:t>Likelihoodist</a:t>
            </a:r>
            <a:r>
              <a:rPr lang="en-US" dirty="0" smtClean="0">
                <a:latin typeface="Arial"/>
                <a:cs typeface="Arial"/>
              </a:rPr>
              <a:t> (p. 36)</a:t>
            </a:r>
            <a:br>
              <a:rPr lang="en-US" dirty="0" smtClean="0">
                <a:latin typeface="Arial"/>
                <a:cs typeface="Arial"/>
              </a:rPr>
            </a:br>
            <a:endParaRPr lang="en-US" dirty="0" smtClean="0">
              <a:latin typeface="Arial"/>
              <a:cs typeface="Arial"/>
            </a:endParaRPr>
          </a:p>
          <a:p>
            <a:pPr>
              <a:buClrTx/>
              <a:buFont typeface="Arial"/>
              <a:buChar char="•"/>
            </a:pPr>
            <a:r>
              <a:rPr lang="en-US" dirty="0" smtClean="0">
                <a:latin typeface="Arial"/>
                <a:cs typeface="Arial"/>
              </a:rPr>
              <a:t>For them, inferring 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baseline="-25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μ &gt; 150 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means every value in the alternative is more likely than 150</a:t>
            </a:r>
          </a:p>
          <a:p>
            <a:pPr>
              <a:buClrTx/>
              <a:buFont typeface="Arial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Tx/>
              <a:buFont typeface="Arial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Our inferences are not to point values, but we block inferences to discrepancies beyond those warranted with severity.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75031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5223" y="683723"/>
            <a:ext cx="7716762" cy="6541548"/>
          </a:xfrm>
        </p:spPr>
        <p:txBody>
          <a:bodyPr>
            <a:noAutofit/>
          </a:bodyPr>
          <a:lstStyle/>
          <a:p>
            <a:pPr marL="0" lvl="4" indent="0">
              <a:buNone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Consider: How severely has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μ &gt; 153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passed the test?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4" indent="0">
              <a:buNone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SEV(μ &gt; 153 )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(p. 143)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4" indent="0"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4" indent="0"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 = 152, as before,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claim </a:t>
            </a:r>
            <a:r>
              <a:rPr lang="en-US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: μ &gt; 153 </a:t>
            </a:r>
          </a:p>
          <a:p>
            <a:pPr marL="0" lvl="4" indent="0">
              <a:spcBef>
                <a:spcPts val="0"/>
              </a:spcBef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r>
              <a:rPr lang="en-US" sz="2400" dirty="0" smtClean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The data “accord with C” but there needs to be a reasonable probability of a worse fit with C, if C is false</a:t>
            </a:r>
          </a:p>
          <a:p>
            <a:pPr marL="0" lvl="4" indent="0">
              <a:spcBef>
                <a:spcPts val="0"/>
              </a:spcBef>
              <a:buNone/>
            </a:pPr>
            <a:endParaRPr lang="en-US" sz="2400" dirty="0" smtClean="0">
              <a:latin typeface="Arial" panose="020B0604020202020204" pitchFamily="34" charset="0"/>
              <a:ea typeface="Cambria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r>
              <a:rPr lang="en-US" sz="2400" dirty="0" err="1" smtClean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Pr</a:t>
            </a:r>
            <a:r>
              <a:rPr lang="en-US" sz="2400" dirty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(</a:t>
            </a:r>
            <a:r>
              <a:rPr lang="en-US" sz="2400" i="1" dirty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“a worse fit”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is false) </a:t>
            </a:r>
          </a:p>
          <a:p>
            <a:pPr marL="0" lvl="4" indent="0">
              <a:spcBef>
                <a:spcPts val="0"/>
              </a:spcBef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r>
              <a:rPr lang="en-US" sz="2400" i="1" dirty="0" err="1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Pr</a:t>
            </a:r>
            <a:r>
              <a:rPr lang="en-US" sz="2400" i="1" dirty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(M ≤ 152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; μ ≤ 153) </a:t>
            </a:r>
          </a:p>
          <a:p>
            <a:pPr marL="0" lvl="4" indent="0">
              <a:spcBef>
                <a:spcPts val="0"/>
              </a:spcBef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Evaluate at μ = 153, as the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prob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is greater for μ &lt; 153.</a:t>
            </a:r>
          </a:p>
          <a:p>
            <a:pPr marL="0" lvl="4" indent="0">
              <a:spcBef>
                <a:spcPts val="0"/>
              </a:spcBef>
              <a:buNone/>
            </a:pPr>
            <a:endParaRPr lang="en-US" sz="3200" i="1" dirty="0">
              <a:latin typeface="Arial" panose="020B0604020202020204" pitchFamily="34" charset="0"/>
              <a:ea typeface="Cambria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2297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5223" y="683723"/>
            <a:ext cx="7716762" cy="6541548"/>
          </a:xfrm>
        </p:spPr>
        <p:txBody>
          <a:bodyPr>
            <a:noAutofit/>
          </a:bodyPr>
          <a:lstStyle/>
          <a:p>
            <a:pPr marL="0" lvl="4" indent="0">
              <a:buNone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Consider: How severely has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μ &gt; 153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passed the test?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endParaRPr lang="en-US" sz="2400" i="1" dirty="0">
              <a:latin typeface="Arial" panose="020B0604020202020204" pitchFamily="34" charset="0"/>
              <a:ea typeface="Cambria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r>
              <a:rPr lang="en-US" sz="2400" dirty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To get </a:t>
            </a:r>
            <a:r>
              <a:rPr lang="en-US" sz="2400" dirty="0" err="1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Pr</a:t>
            </a:r>
            <a:r>
              <a:rPr lang="en-US" sz="2400" dirty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(M ≤ 152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: μ = 153), standardize:</a:t>
            </a:r>
          </a:p>
          <a:p>
            <a:pPr marL="0" lvl="4" indent="0">
              <a:spcBef>
                <a:spcPts val="0"/>
              </a:spcBef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Z = </a:t>
            </a:r>
            <a:r>
              <a:rPr lang="en-US" sz="2400" dirty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√100 (152- 153)/1 =  -1</a:t>
            </a:r>
          </a:p>
          <a:p>
            <a:pPr marL="0" lvl="4" indent="0">
              <a:spcBef>
                <a:spcPts val="0"/>
              </a:spcBef>
              <a:buNone/>
            </a:pPr>
            <a:endParaRPr lang="en-US" sz="2400" dirty="0">
              <a:latin typeface="Arial" panose="020B0604020202020204" pitchFamily="34" charset="0"/>
              <a:ea typeface="Cambria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r>
              <a:rPr lang="en-US" sz="2400" dirty="0" err="1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Pr</a:t>
            </a:r>
            <a:r>
              <a:rPr lang="en-US" sz="2400" dirty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(Z &lt; -1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) = .16  Terrible evidence</a:t>
            </a:r>
          </a:p>
          <a:p>
            <a:pPr marL="0" lvl="4" indent="0">
              <a:spcBef>
                <a:spcPts val="0"/>
              </a:spcBef>
              <a:buNone/>
            </a:pPr>
            <a:endParaRPr lang="en-US" sz="3200" i="1" dirty="0">
              <a:latin typeface="Arial" panose="020B0604020202020204" pitchFamily="34" charset="0"/>
              <a:ea typeface="Cambria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63771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5223" y="683723"/>
            <a:ext cx="7716762" cy="6541548"/>
          </a:xfrm>
        </p:spPr>
        <p:txBody>
          <a:bodyPr>
            <a:noAutofit/>
          </a:bodyPr>
          <a:lstStyle/>
          <a:p>
            <a:pPr marL="0" lvl="4" indent="0">
              <a:buNone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Consider: How severely has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μ &gt;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150 passed the test?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endParaRPr lang="en-US" sz="2400" i="1" dirty="0">
              <a:latin typeface="Arial" panose="020B0604020202020204" pitchFamily="34" charset="0"/>
              <a:ea typeface="Cambria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r>
              <a:rPr lang="en-US" sz="2400" dirty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To get </a:t>
            </a:r>
            <a:r>
              <a:rPr lang="en-US" sz="2400" dirty="0" err="1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Pr</a:t>
            </a:r>
            <a:r>
              <a:rPr lang="en-US" sz="2400" dirty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(M ≤ 152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: μ =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150)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standardize:</a:t>
            </a:r>
          </a:p>
          <a:p>
            <a:pPr marL="0" lvl="4" indent="0">
              <a:spcBef>
                <a:spcPts val="0"/>
              </a:spcBef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Z = </a:t>
            </a:r>
            <a:r>
              <a:rPr lang="en-US" sz="2400" dirty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√100 (152- </a:t>
            </a:r>
            <a:r>
              <a:rPr lang="en-US" sz="2400" dirty="0" smtClean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150)</a:t>
            </a:r>
            <a:r>
              <a:rPr lang="en-US" sz="2400" dirty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/1 =  </a:t>
            </a:r>
            <a:r>
              <a:rPr lang="en-US" sz="2400" dirty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2</a:t>
            </a:r>
            <a:endParaRPr lang="en-US" sz="2400" dirty="0">
              <a:latin typeface="Arial" panose="020B0604020202020204" pitchFamily="34" charset="0"/>
              <a:ea typeface="Cambria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endParaRPr lang="en-US" sz="2400" dirty="0">
              <a:latin typeface="Arial" panose="020B0604020202020204" pitchFamily="34" charset="0"/>
              <a:ea typeface="Cambria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r>
              <a:rPr lang="en-US" sz="2400" dirty="0" err="1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Pr</a:t>
            </a:r>
            <a:r>
              <a:rPr lang="en-US" sz="2400" dirty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(Z &lt; </a:t>
            </a:r>
            <a:r>
              <a:rPr lang="en-US" sz="2400" dirty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2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97</a:t>
            </a:r>
          </a:p>
          <a:p>
            <a:pPr marL="0" lvl="4" indent="0">
              <a:spcBef>
                <a:spcPts val="0"/>
              </a:spcBef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Notice it’s 1 – P-value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endParaRPr lang="en-US" sz="3200" i="1" dirty="0">
              <a:latin typeface="Arial" panose="020B0604020202020204" pitchFamily="34" charset="0"/>
              <a:ea typeface="Cambria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9102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5223" y="725714"/>
            <a:ext cx="7716762" cy="5315515"/>
          </a:xfrm>
        </p:spPr>
        <p:txBody>
          <a:bodyPr>
            <a:noAutofit/>
          </a:bodyPr>
          <a:lstStyle/>
          <a:p>
            <a:pPr marL="0" lvl="4" indent="0">
              <a:spcBef>
                <a:spcPts val="0"/>
              </a:spcBef>
              <a:buNone/>
            </a:pPr>
            <a:endParaRPr lang="en-US" sz="2400" i="1" dirty="0">
              <a:latin typeface="Arial" panose="020B0604020202020204" pitchFamily="34" charset="0"/>
              <a:ea typeface="Cambria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r>
              <a:rPr lang="en-US" sz="2400" dirty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Now consider SEV</a:t>
            </a:r>
            <a:r>
              <a:rPr lang="en-US" sz="2400" i="1" dirty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(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μ &gt; 150.5)    (still with </a:t>
            </a:r>
            <a:r>
              <a:rPr lang="en-US" sz="2400" dirty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M</a:t>
            </a:r>
            <a:r>
              <a:rPr lang="en-US" sz="2400" i="1" dirty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 = 152) </a:t>
            </a:r>
          </a:p>
          <a:p>
            <a:pPr marL="0" lvl="4" indent="0">
              <a:spcBef>
                <a:spcPts val="0"/>
              </a:spcBef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(A worse fit with 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; claim is false) = .97</a:t>
            </a:r>
          </a:p>
          <a:p>
            <a:pPr marL="0" lvl="4" indent="0">
              <a:spcBef>
                <a:spcPts val="0"/>
              </a:spcBef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(M &lt; 152; μ = 150.5)</a:t>
            </a:r>
          </a:p>
          <a:p>
            <a:pPr marL="0" lvl="4" indent="0">
              <a:spcBef>
                <a:spcPts val="0"/>
              </a:spcBef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r>
              <a:rPr lang="en-US" sz="2400" dirty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Z = (152 – 150.5) /1 = 1.5</a:t>
            </a:r>
          </a:p>
          <a:p>
            <a:pPr marL="0" lvl="4" indent="0">
              <a:spcBef>
                <a:spcPts val="0"/>
              </a:spcBef>
              <a:buNone/>
            </a:pPr>
            <a:endParaRPr lang="en-US" sz="2400" i="1" dirty="0">
              <a:latin typeface="Arial" panose="020B0604020202020204" pitchFamily="34" charset="0"/>
              <a:ea typeface="Cambria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r>
              <a:rPr lang="en-US" sz="2400" dirty="0" err="1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Pr</a:t>
            </a:r>
            <a:r>
              <a:rPr lang="en-US" sz="2400" dirty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 (Z &lt; 1.5)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= .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93   Fairly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good indication μ &gt;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150.5</a:t>
            </a:r>
          </a:p>
          <a:p>
            <a:pPr marL="0" lvl="4" indent="0">
              <a:spcBef>
                <a:spcPts val="0"/>
              </a:spcBef>
              <a:buNone/>
            </a:pP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90809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1FE4AB11-640B-40B7-9BBB-06315AA83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xmlns="" id="{1053D8B0-708E-4018-8912-03E6B0D8FC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5024" y="1414272"/>
            <a:ext cx="6965244" cy="462614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Table 3.1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Table 3.1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3B06C2A7-1D37-4645-8092-2D76A94DD32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641" y="1274811"/>
            <a:ext cx="8324598" cy="5085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3349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5223" y="725714"/>
            <a:ext cx="7716762" cy="5315515"/>
          </a:xfrm>
        </p:spPr>
        <p:txBody>
          <a:bodyPr>
            <a:noAutofit/>
          </a:bodyPr>
          <a:lstStyle/>
          <a:p>
            <a:pPr marL="0" lvl="4" indent="0">
              <a:spcBef>
                <a:spcPts val="0"/>
              </a:spcBef>
              <a:buNone/>
            </a:pPr>
            <a:endParaRPr lang="en-US" sz="2400" i="1" dirty="0">
              <a:latin typeface="Arial" panose="020B0604020202020204" pitchFamily="34" charset="0"/>
              <a:ea typeface="Cambria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r>
              <a:rPr lang="en-US" sz="2400" dirty="0" smtClean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FOR PRACTICE:</a:t>
            </a:r>
          </a:p>
          <a:p>
            <a:pPr marL="0" lvl="4" indent="0">
              <a:spcBef>
                <a:spcPts val="0"/>
              </a:spcBef>
              <a:buNone/>
            </a:pPr>
            <a:r>
              <a:rPr lang="en-US" sz="2400" dirty="0" smtClean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Now </a:t>
            </a:r>
            <a:r>
              <a:rPr lang="en-US" sz="2400" dirty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consider SEV</a:t>
            </a:r>
            <a:r>
              <a:rPr lang="en-US" sz="2400" i="1" dirty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(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μ &gt;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151)   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(still with </a:t>
            </a:r>
            <a:r>
              <a:rPr lang="en-US" sz="2400" i="1" dirty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M = 152) </a:t>
            </a:r>
          </a:p>
          <a:p>
            <a:pPr marL="0" lvl="4" indent="0">
              <a:spcBef>
                <a:spcPts val="0"/>
              </a:spcBef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(A worse fit with 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; claim is false) =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__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(M &lt; 152; μ =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151)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r>
              <a:rPr lang="en-US" sz="2400" dirty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Z = (152 – </a:t>
            </a:r>
            <a:r>
              <a:rPr lang="en-US" sz="2400" dirty="0" smtClean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151) </a:t>
            </a:r>
            <a:r>
              <a:rPr lang="en-US" sz="2400" dirty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/1 = </a:t>
            </a:r>
            <a:r>
              <a:rPr lang="en-US" sz="2400" dirty="0" smtClean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1</a:t>
            </a:r>
            <a:endParaRPr lang="en-US" sz="2400" dirty="0">
              <a:latin typeface="Arial" panose="020B0604020202020204" pitchFamily="34" charset="0"/>
              <a:ea typeface="Cambria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endParaRPr lang="en-US" sz="2400" i="1" dirty="0">
              <a:latin typeface="Arial" panose="020B0604020202020204" pitchFamily="34" charset="0"/>
              <a:ea typeface="Cambria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r>
              <a:rPr lang="en-US" sz="2400" dirty="0" err="1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Pr</a:t>
            </a:r>
            <a:r>
              <a:rPr lang="en-US" sz="2400" dirty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 (Z &lt; </a:t>
            </a:r>
            <a:r>
              <a:rPr lang="en-US" sz="2400" dirty="0" smtClean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1)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.84</a:t>
            </a:r>
          </a:p>
          <a:p>
            <a:pPr marL="0" lvl="4" indent="0">
              <a:spcBef>
                <a:spcPts val="0"/>
              </a:spcBef>
              <a:buNone/>
            </a:pP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27264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5223" y="725714"/>
            <a:ext cx="7716762" cy="5315515"/>
          </a:xfrm>
        </p:spPr>
        <p:txBody>
          <a:bodyPr>
            <a:noAutofit/>
          </a:bodyPr>
          <a:lstStyle/>
          <a:p>
            <a:pPr marL="0" lvl="4" indent="0">
              <a:spcBef>
                <a:spcPts val="0"/>
              </a:spcBef>
              <a:buNone/>
            </a:pPr>
            <a:r>
              <a:rPr lang="en-US" sz="2400" dirty="0" smtClean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MORE PRACTICE:</a:t>
            </a:r>
          </a:p>
          <a:p>
            <a:pPr marL="0" lvl="4" indent="0">
              <a:spcBef>
                <a:spcPts val="0"/>
              </a:spcBef>
              <a:buNone/>
            </a:pPr>
            <a:r>
              <a:rPr lang="en-US" sz="2400" dirty="0" smtClean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Now </a:t>
            </a:r>
            <a:r>
              <a:rPr lang="en-US" sz="2400" dirty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consider SEV</a:t>
            </a:r>
            <a:r>
              <a:rPr lang="en-US" sz="2400" i="1" dirty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(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μ &gt;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152)   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(still with </a:t>
            </a:r>
            <a:r>
              <a:rPr lang="en-US" sz="2400" dirty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M</a:t>
            </a:r>
            <a:r>
              <a:rPr lang="en-US" sz="2400" i="1" dirty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 = </a:t>
            </a:r>
            <a:r>
              <a:rPr lang="en-US" sz="2400" dirty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152)</a:t>
            </a:r>
            <a:r>
              <a:rPr lang="en-US" sz="2400" i="1" dirty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 </a:t>
            </a:r>
          </a:p>
          <a:p>
            <a:pPr marL="0" lvl="4" indent="0">
              <a:spcBef>
                <a:spcPts val="0"/>
              </a:spcBef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(A worse fit with 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; claim is false) =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__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(M &lt; 152; μ =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152)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r>
              <a:rPr lang="en-US" sz="2400" dirty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Z = </a:t>
            </a:r>
            <a:r>
              <a:rPr lang="en-US" sz="2400" dirty="0" smtClean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0</a:t>
            </a:r>
            <a:endParaRPr lang="en-US" sz="2400" dirty="0">
              <a:latin typeface="Arial" panose="020B0604020202020204" pitchFamily="34" charset="0"/>
              <a:ea typeface="Cambria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endParaRPr lang="en-US" sz="2400" i="1" dirty="0">
              <a:latin typeface="Arial" panose="020B0604020202020204" pitchFamily="34" charset="0"/>
              <a:ea typeface="Cambria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r>
              <a:rPr lang="en-US" sz="2400" dirty="0" err="1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Pr</a:t>
            </a:r>
            <a:r>
              <a:rPr lang="en-US" sz="2400" dirty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 (Z &lt;  </a:t>
            </a:r>
            <a:r>
              <a:rPr lang="en-US" sz="2400" dirty="0" smtClean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0)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.5–important benchmark</a:t>
            </a:r>
          </a:p>
          <a:p>
            <a:pPr marL="0" lvl="4" indent="0">
              <a:spcBef>
                <a:spcPts val="0"/>
              </a:spcBef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Terrible evidence that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μ &gt;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152</a:t>
            </a:r>
            <a:b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Table 3.2 has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exs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with M = 153.</a:t>
            </a:r>
          </a:p>
          <a:p>
            <a:pPr marL="0" lvl="4" indent="0">
              <a:spcBef>
                <a:spcPts val="0"/>
              </a:spcBef>
              <a:buNone/>
            </a:pP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17916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27201"/>
            <a:ext cx="6965245" cy="1151467"/>
          </a:xfrm>
        </p:spPr>
        <p:txBody>
          <a:bodyPr>
            <a:noAutofit/>
          </a:bodyPr>
          <a:lstStyle/>
          <a:p>
            <a:r>
              <a:rPr lang="en-US" sz="3200" b="1" i="1" dirty="0">
                <a:latin typeface="Arial"/>
                <a:cs typeface="Arial"/>
              </a:rPr>
              <a:t/>
            </a:r>
            <a:br>
              <a:rPr lang="en-US" sz="3200" b="1" i="1" dirty="0">
                <a:latin typeface="Arial"/>
                <a:cs typeface="Arial"/>
              </a:rPr>
            </a:br>
            <a:r>
              <a:rPr lang="en-US" sz="3200" b="1" dirty="0">
                <a:latin typeface="Arial"/>
                <a:cs typeface="Arial"/>
              </a:rPr>
              <a:t>Using Severity to Avoid Fallacies: Fallacy of Rejection: Large </a:t>
            </a:r>
            <a:r>
              <a:rPr lang="en-US" sz="3200" b="1" i="1" dirty="0">
                <a:latin typeface="Arial"/>
                <a:cs typeface="Arial"/>
              </a:rPr>
              <a:t>n</a:t>
            </a:r>
            <a:r>
              <a:rPr lang="en-US" sz="3200" b="1" dirty="0">
                <a:latin typeface="Arial"/>
                <a:cs typeface="Arial"/>
              </a:rPr>
              <a:t> problem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5023" y="2019299"/>
            <a:ext cx="6965245" cy="4154977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  <a:buClr>
                <a:srgbClr val="59191A"/>
              </a:buClr>
              <a:buSzPct val="100000"/>
              <a:buFont typeface="Arial"/>
              <a:buChar char="•"/>
            </a:pPr>
            <a:endParaRPr lang="en-US" sz="9600" dirty="0">
              <a:latin typeface="Arial"/>
              <a:cs typeface="Arial"/>
            </a:endParaRPr>
          </a:p>
          <a:p>
            <a:pPr>
              <a:lnSpc>
                <a:spcPct val="120000"/>
              </a:lnSpc>
              <a:buClrTx/>
              <a:buSzPct val="100000"/>
              <a:buFont typeface="Arial"/>
              <a:buChar char="•"/>
            </a:pPr>
            <a:r>
              <a:rPr lang="en-US" sz="9600" dirty="0">
                <a:latin typeface="Arial"/>
                <a:cs typeface="Arial"/>
              </a:rPr>
              <a:t>Fixing the P-value, increasing sample size </a:t>
            </a:r>
            <a:r>
              <a:rPr lang="en-US" sz="9600" i="1" dirty="0">
                <a:latin typeface="Arial"/>
                <a:cs typeface="Arial"/>
              </a:rPr>
              <a:t>n</a:t>
            </a:r>
            <a:r>
              <a:rPr lang="en-US" sz="9600" dirty="0">
                <a:latin typeface="Arial"/>
                <a:cs typeface="Arial"/>
              </a:rPr>
              <a:t>, the cut-off gets smaller</a:t>
            </a:r>
          </a:p>
          <a:p>
            <a:pPr>
              <a:lnSpc>
                <a:spcPct val="120000"/>
              </a:lnSpc>
              <a:buClrTx/>
              <a:buSzPct val="100000"/>
              <a:buFont typeface="Arial"/>
              <a:buChar char="•"/>
            </a:pPr>
            <a:endParaRPr lang="en-US" sz="9600" dirty="0">
              <a:latin typeface="Arial"/>
              <a:cs typeface="Arial"/>
            </a:endParaRPr>
          </a:p>
          <a:p>
            <a:pPr>
              <a:lnSpc>
                <a:spcPct val="120000"/>
              </a:lnSpc>
              <a:buClrTx/>
              <a:buSzPct val="100000"/>
              <a:buFont typeface="Arial"/>
              <a:buChar char="•"/>
            </a:pPr>
            <a:r>
              <a:rPr lang="en-US" sz="9600" dirty="0">
                <a:latin typeface="Arial"/>
                <a:cs typeface="Arial"/>
              </a:rPr>
              <a:t>Get to a point where </a:t>
            </a:r>
            <a:r>
              <a:rPr lang="en-US" sz="9600" b="1" i="1" dirty="0">
                <a:latin typeface="Arial"/>
                <a:cs typeface="Arial"/>
              </a:rPr>
              <a:t>x</a:t>
            </a:r>
            <a:r>
              <a:rPr lang="en-US" sz="9600" dirty="0">
                <a:latin typeface="Arial"/>
                <a:cs typeface="Arial"/>
              </a:rPr>
              <a:t> is closer to the null than various alternatives</a:t>
            </a:r>
          </a:p>
          <a:p>
            <a:pPr>
              <a:lnSpc>
                <a:spcPct val="120000"/>
              </a:lnSpc>
              <a:buClrTx/>
              <a:buSzPct val="100000"/>
              <a:buFont typeface="Arial"/>
              <a:buChar char="•"/>
            </a:pPr>
            <a:endParaRPr lang="en-US" sz="9600" dirty="0">
              <a:latin typeface="Arial"/>
              <a:cs typeface="Arial"/>
            </a:endParaRPr>
          </a:p>
          <a:p>
            <a:pPr>
              <a:lnSpc>
                <a:spcPct val="120000"/>
              </a:lnSpc>
              <a:buClrTx/>
              <a:buSzPct val="100000"/>
              <a:buFont typeface="Arial"/>
              <a:buChar char="•"/>
            </a:pPr>
            <a:r>
              <a:rPr lang="en-US" sz="9600" dirty="0">
                <a:latin typeface="Arial"/>
                <a:cs typeface="Arial"/>
              </a:rPr>
              <a:t>Many would lower the P-value requirement as </a:t>
            </a:r>
            <a:r>
              <a:rPr lang="en-US" sz="9600" i="1" dirty="0">
                <a:latin typeface="Arial"/>
                <a:cs typeface="Arial"/>
              </a:rPr>
              <a:t>n</a:t>
            </a:r>
            <a:r>
              <a:rPr lang="en-US" sz="9600" dirty="0">
                <a:latin typeface="Arial"/>
                <a:cs typeface="Arial"/>
              </a:rPr>
              <a:t> increases-can always avoid inferring a discrepancy beyond what’s warranted: </a:t>
            </a:r>
            <a:br>
              <a:rPr lang="en-US" sz="9600" dirty="0">
                <a:latin typeface="Arial"/>
                <a:cs typeface="Arial"/>
              </a:rPr>
            </a:br>
            <a:r>
              <a:rPr lang="en-US" sz="9600" dirty="0">
                <a:latin typeface="Arial"/>
                <a:cs typeface="Arial"/>
              </a:rPr>
              <a:t> </a:t>
            </a:r>
            <a:endParaRPr lang="en-US" sz="9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95627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2202" y="626533"/>
            <a:ext cx="7552266" cy="5547744"/>
          </a:xfrm>
        </p:spPr>
        <p:txBody>
          <a:bodyPr>
            <a:normAutofit fontScale="85000" lnSpcReduction="10000"/>
          </a:bodyPr>
          <a:lstStyle/>
          <a:p>
            <a:pPr marL="0" indent="0">
              <a:spcAft>
                <a:spcPts val="1200"/>
              </a:spcAft>
              <a:buClrTx/>
              <a:buSzPct val="100000"/>
              <a:buNone/>
            </a:pPr>
            <a:r>
              <a:rPr lang="en-US" sz="2800" dirty="0">
                <a:latin typeface="Arial"/>
                <a:cs typeface="Arial"/>
              </a:rPr>
              <a:t>Severity tells us:</a:t>
            </a:r>
          </a:p>
          <a:p>
            <a:pPr>
              <a:spcAft>
                <a:spcPts val="1200"/>
              </a:spcAft>
              <a:buClrTx/>
              <a:buSzPct val="100000"/>
              <a:buFont typeface="Arial"/>
              <a:buChar char="•"/>
            </a:pPr>
            <a:r>
              <a:rPr lang="en-US" sz="2800" dirty="0">
                <a:latin typeface="Arial"/>
                <a:cs typeface="Arial"/>
              </a:rPr>
              <a:t> an α-significant difference indicates </a:t>
            </a:r>
            <a:r>
              <a:rPr lang="en-US" sz="2800" i="1" dirty="0">
                <a:latin typeface="Arial"/>
                <a:cs typeface="Arial"/>
              </a:rPr>
              <a:t>less</a:t>
            </a:r>
            <a:r>
              <a:rPr lang="en-US" sz="2800" dirty="0">
                <a:latin typeface="Arial"/>
                <a:cs typeface="Arial"/>
              </a:rPr>
              <a:t> of a discrepancy from the null if it results from larger (</a:t>
            </a:r>
            <a:r>
              <a:rPr lang="en-US" sz="2800" i="1" dirty="0">
                <a:latin typeface="Arial"/>
                <a:cs typeface="Arial"/>
              </a:rPr>
              <a:t>n</a:t>
            </a:r>
            <a:r>
              <a:rPr lang="en-US" sz="2800" baseline="-25000" dirty="0">
                <a:latin typeface="Arial"/>
                <a:cs typeface="Arial"/>
              </a:rPr>
              <a:t>1</a:t>
            </a:r>
            <a:r>
              <a:rPr lang="en-US" sz="2800" dirty="0">
                <a:latin typeface="Arial"/>
                <a:cs typeface="Arial"/>
              </a:rPr>
              <a:t>) rather than a smaller (</a:t>
            </a:r>
            <a:r>
              <a:rPr lang="en-US" sz="2800" i="1" dirty="0">
                <a:latin typeface="Arial"/>
                <a:cs typeface="Arial"/>
              </a:rPr>
              <a:t>n</a:t>
            </a:r>
            <a:r>
              <a:rPr lang="en-US" sz="2800" baseline="-25000" dirty="0">
                <a:latin typeface="Arial"/>
                <a:cs typeface="Arial"/>
              </a:rPr>
              <a:t>2</a:t>
            </a:r>
            <a:r>
              <a:rPr lang="en-US" sz="2800" dirty="0">
                <a:latin typeface="Arial"/>
                <a:cs typeface="Arial"/>
              </a:rPr>
              <a:t>) sample size (</a:t>
            </a:r>
            <a:r>
              <a:rPr lang="en-US" sz="2800" i="1" dirty="0">
                <a:latin typeface="Arial"/>
                <a:cs typeface="Arial"/>
              </a:rPr>
              <a:t>n</a:t>
            </a:r>
            <a:r>
              <a:rPr lang="en-US" sz="2800" baseline="-25000" dirty="0">
                <a:latin typeface="Arial"/>
                <a:cs typeface="Arial"/>
              </a:rPr>
              <a:t>1</a:t>
            </a:r>
            <a:r>
              <a:rPr lang="en-US" sz="2800" dirty="0">
                <a:latin typeface="Arial"/>
                <a:cs typeface="Arial"/>
              </a:rPr>
              <a:t> &gt; </a:t>
            </a:r>
            <a:r>
              <a:rPr lang="en-US" sz="2800" i="1" dirty="0">
                <a:latin typeface="Arial"/>
                <a:cs typeface="Arial"/>
              </a:rPr>
              <a:t>n</a:t>
            </a:r>
            <a:r>
              <a:rPr lang="en-US" sz="2800" baseline="-25000" dirty="0">
                <a:latin typeface="Arial"/>
                <a:cs typeface="Arial"/>
              </a:rPr>
              <a:t>2</a:t>
            </a:r>
            <a:r>
              <a:rPr lang="en-US" sz="2800" dirty="0">
                <a:latin typeface="Arial"/>
                <a:cs typeface="Arial"/>
              </a:rPr>
              <a:t> ) </a:t>
            </a:r>
          </a:p>
          <a:p>
            <a:pPr>
              <a:buClrTx/>
              <a:buSzPct val="100000"/>
              <a:buFont typeface="Arial"/>
              <a:buChar char="•"/>
            </a:pPr>
            <a:r>
              <a:rPr lang="en-US" sz="2800" dirty="0">
                <a:latin typeface="Arial"/>
                <a:cs typeface="Arial"/>
              </a:rPr>
              <a:t>What’s more indicative of a large effect (fire), a fire alarm that goes off with burnt toast or one that doesn’t go off unless the house is fully ablaze? </a:t>
            </a:r>
            <a:endParaRPr lang="en-US" sz="2600" dirty="0">
              <a:latin typeface="Arial"/>
              <a:cs typeface="Arial"/>
            </a:endParaRPr>
          </a:p>
          <a:p>
            <a:endParaRPr lang="en-US" sz="2600" dirty="0">
              <a:latin typeface="Arial"/>
              <a:cs typeface="Arial"/>
            </a:endParaRPr>
          </a:p>
          <a:p>
            <a:endParaRPr lang="en-US" sz="2600" dirty="0">
              <a:latin typeface="Arial"/>
              <a:cs typeface="Arial"/>
            </a:endParaRPr>
          </a:p>
          <a:p>
            <a:endParaRPr lang="en-US" sz="2600" dirty="0"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sz="2600" dirty="0">
                <a:latin typeface="Arial"/>
                <a:cs typeface="Arial"/>
              </a:rPr>
              <a:t/>
            </a:r>
            <a:br>
              <a:rPr lang="en-US" sz="2600" dirty="0">
                <a:latin typeface="Arial"/>
                <a:cs typeface="Arial"/>
              </a:rPr>
            </a:br>
            <a:endParaRPr lang="en-US" sz="2800" dirty="0">
              <a:latin typeface="Arial"/>
              <a:cs typeface="Arial"/>
            </a:endParaRPr>
          </a:p>
          <a:p>
            <a:pPr>
              <a:spcBef>
                <a:spcPts val="1128"/>
              </a:spcBef>
              <a:buClrTx/>
              <a:buSzPct val="100000"/>
              <a:buFont typeface="Arial"/>
              <a:buChar char="•"/>
            </a:pPr>
            <a:r>
              <a:rPr lang="en-US" sz="2800" dirty="0">
                <a:latin typeface="Arial"/>
                <a:cs typeface="Arial"/>
              </a:rPr>
              <a:t>[The larger sample size is like the one that goes off with burnt toast]</a:t>
            </a:r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4" name="Picture 3" descr="imgres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0668" y="3477776"/>
            <a:ext cx="1450928" cy="1598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5130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5223" y="725714"/>
            <a:ext cx="7716762" cy="5315515"/>
          </a:xfrm>
        </p:spPr>
        <p:txBody>
          <a:bodyPr>
            <a:noAutofit/>
          </a:bodyPr>
          <a:lstStyle/>
          <a:p>
            <a:pPr marL="0" lvl="4" indent="0">
              <a:buNone/>
            </a:pP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(looks ahead) Compare </a:t>
            </a:r>
            <a:r>
              <a:rPr lang="en-US" sz="3200" b="1" i="1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= 100 with </a:t>
            </a:r>
            <a:r>
              <a:rPr lang="en-US" sz="3200" b="1" i="1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= 10,000</a:t>
            </a:r>
          </a:p>
          <a:p>
            <a:pPr marL="0" lvl="4" indent="0">
              <a:buNone/>
            </a:pPr>
            <a:endParaRPr lang="en-US" sz="3200" b="1" dirty="0">
              <a:latin typeface="Arial"/>
              <a:cs typeface="Arial"/>
            </a:endParaRPr>
          </a:p>
          <a:p>
            <a:pPr marL="0" lvl="4" indent="0">
              <a:buNone/>
            </a:pP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: μ ≤ 150  vs. 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: μ &gt; 150  (Let σ = 10, 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= 10,000)</a:t>
            </a:r>
          </a:p>
          <a:p>
            <a:pPr marL="0" lvl="4" indent="0"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Reject 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baseline="-250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whenever M ≥ 2SE:    M ≥ 150.2 </a:t>
            </a:r>
          </a:p>
          <a:p>
            <a:pPr marL="0" indent="0">
              <a:buNone/>
            </a:pPr>
            <a:r>
              <a:rPr lang="en-US" i="1" dirty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M is the sample mean (significance level = .025)</a:t>
            </a:r>
          </a:p>
          <a:p>
            <a:pPr marL="0" lvl="4" indent="0">
              <a:spcBef>
                <a:spcPts val="0"/>
              </a:spcBef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1SE =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sz="2400" dirty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/√</a:t>
            </a:r>
            <a:r>
              <a:rPr lang="en-US" sz="2400" i="1" dirty="0" smtClean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n =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en-US" sz="2400" dirty="0" smtClean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/√</a:t>
            </a:r>
            <a:r>
              <a:rPr lang="en-US" sz="2400" i="1" dirty="0" smtClean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10,000  = </a:t>
            </a:r>
            <a:r>
              <a:rPr lang="en-US" sz="2400" i="1" dirty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.</a:t>
            </a:r>
            <a:r>
              <a:rPr lang="en-US" sz="2400" i="1" dirty="0" smtClean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1</a:t>
            </a:r>
          </a:p>
          <a:p>
            <a:pPr marL="0" lvl="4" indent="0">
              <a:spcBef>
                <a:spcPts val="0"/>
              </a:spcBef>
              <a:buNone/>
            </a:pPr>
            <a:endParaRPr lang="en-US" sz="2400" i="1" dirty="0">
              <a:latin typeface="Arial" panose="020B0604020202020204" pitchFamily="34" charset="0"/>
              <a:ea typeface="Cambria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Let M = 150.2, so I reject 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0" lvl="4" indent="0">
              <a:spcBef>
                <a:spcPts val="0"/>
              </a:spcBef>
              <a:buNone/>
            </a:pPr>
            <a:endParaRPr lang="en-US" sz="2400" i="1" dirty="0">
              <a:latin typeface="Arial" panose="020B0604020202020204" pitchFamily="34" charset="0"/>
              <a:ea typeface="Cambria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endParaRPr lang="en-US" sz="2400" i="1" dirty="0">
              <a:latin typeface="Arial" panose="020B0604020202020204" pitchFamily="34" charset="0"/>
              <a:ea typeface="Cambria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endParaRPr lang="en-US" sz="2400" b="1" i="1" dirty="0">
              <a:latin typeface="Arial" panose="020B0604020202020204" pitchFamily="34" charset="0"/>
              <a:ea typeface="Cambria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r>
              <a:rPr lang="en-US" sz="2400" b="1" i="1" dirty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		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71476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5223" y="725714"/>
            <a:ext cx="7716762" cy="5315515"/>
          </a:xfrm>
        </p:spPr>
        <p:txBody>
          <a:bodyPr>
            <a:noAutofit/>
          </a:bodyPr>
          <a:lstStyle/>
          <a:p>
            <a:pPr marL="0" lvl="4" indent="0"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Comparing 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= 100 with 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= 10,000</a:t>
            </a: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Reject 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baseline="-250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whenever M ≥ 2SE:    M ≥ 150.2 </a:t>
            </a:r>
          </a:p>
          <a:p>
            <a:pPr marL="0" lvl="4" indent="0">
              <a:spcBef>
                <a:spcPts val="0"/>
              </a:spcBef>
              <a:buNone/>
            </a:pPr>
            <a:endParaRPr lang="en-US" sz="2400" i="1" dirty="0">
              <a:latin typeface="Arial" panose="020B0604020202020204" pitchFamily="34" charset="0"/>
              <a:ea typeface="Cambria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r>
              <a:rPr lang="en-US" sz="2400" b="1" i="1" dirty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SEV</a:t>
            </a:r>
            <a:r>
              <a:rPr lang="en-US" sz="2400" b="1" i="1" baseline="-25000" dirty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10,000</a:t>
            </a:r>
            <a:r>
              <a:rPr lang="en-US" sz="2400" b="1" i="1" dirty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(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μ &gt; 150.5) = 0.001</a:t>
            </a:r>
            <a:endParaRPr lang="en-US" sz="2400" b="1" i="1" dirty="0">
              <a:latin typeface="Arial" panose="020B0604020202020204" pitchFamily="34" charset="0"/>
              <a:ea typeface="Cambria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endParaRPr lang="en-US" sz="2400" i="1" dirty="0">
              <a:latin typeface="Arial" panose="020B0604020202020204" pitchFamily="34" charset="0"/>
              <a:ea typeface="Cambria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r>
              <a:rPr lang="en-US" sz="2400" dirty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Z = (150.2 – 150.5) /.1 = -.3/.1 = -</a:t>
            </a:r>
            <a:r>
              <a:rPr lang="en-US" sz="2400" dirty="0" smtClean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3</a:t>
            </a:r>
          </a:p>
          <a:p>
            <a:pPr marL="0" lvl="4" indent="0">
              <a:spcBef>
                <a:spcPts val="0"/>
              </a:spcBef>
              <a:buNone/>
            </a:pPr>
            <a:r>
              <a:rPr lang="en-US" sz="2400" dirty="0" smtClean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P(Z &lt; -3) = .001</a:t>
            </a:r>
          </a:p>
          <a:p>
            <a:pPr marL="0" lvl="4" indent="0">
              <a:spcBef>
                <a:spcPts val="0"/>
              </a:spcBef>
              <a:buNone/>
            </a:pPr>
            <a:endParaRPr lang="en-US" sz="2400" dirty="0">
              <a:latin typeface="Arial" panose="020B0604020202020204" pitchFamily="34" charset="0"/>
              <a:ea typeface="Cambria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r>
              <a:rPr lang="en-US" sz="2400" dirty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Corresponding 95% CI: [0, 150.4]</a:t>
            </a:r>
          </a:p>
          <a:p>
            <a:pPr marL="0" lvl="4" indent="0">
              <a:spcBef>
                <a:spcPts val="0"/>
              </a:spcBef>
              <a:buNone/>
            </a:pPr>
            <a:endParaRPr lang="en-US" sz="2400" i="1" dirty="0">
              <a:latin typeface="Arial" panose="020B0604020202020204" pitchFamily="34" charset="0"/>
              <a:ea typeface="Cambria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r>
              <a:rPr lang="en-US" sz="2400" dirty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A .025 result is terrible indication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μ &gt; 150.5</a:t>
            </a:r>
          </a:p>
          <a:p>
            <a:pPr marL="0" lvl="4" indent="0">
              <a:spcBef>
                <a:spcPts val="0"/>
              </a:spcBef>
              <a:buNone/>
            </a:pPr>
            <a:r>
              <a:rPr lang="en-US" sz="2400" dirty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When reached with n = 10,000</a:t>
            </a:r>
          </a:p>
          <a:p>
            <a:pPr marL="0" lvl="4" indent="0">
              <a:spcBef>
                <a:spcPts val="0"/>
              </a:spcBef>
              <a:buNone/>
            </a:pPr>
            <a:endParaRPr lang="en-US" sz="2400" b="1" i="1" dirty="0">
              <a:latin typeface="Arial" panose="020B0604020202020204" pitchFamily="34" charset="0"/>
              <a:ea typeface="Cambria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r>
              <a:rPr lang="en-US" sz="2400" b="1" i="1" dirty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While SEV</a:t>
            </a:r>
            <a:r>
              <a:rPr lang="en-US" sz="2400" b="1" i="1" baseline="-25000" dirty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100</a:t>
            </a:r>
            <a:r>
              <a:rPr lang="en-US" sz="2400" b="1" i="1" dirty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(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μ &gt; 150.5) = 0.93</a:t>
            </a:r>
            <a:endParaRPr lang="en-US" sz="2400" b="1" i="1" dirty="0">
              <a:latin typeface="Arial" panose="020B0604020202020204" pitchFamily="34" charset="0"/>
              <a:ea typeface="Cambria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endParaRPr lang="en-US" sz="2400" i="1" dirty="0">
              <a:latin typeface="Arial" panose="020B0604020202020204" pitchFamily="34" charset="0"/>
              <a:ea typeface="Cambria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26073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5223" y="725714"/>
            <a:ext cx="7716762" cy="5315515"/>
          </a:xfrm>
        </p:spPr>
        <p:txBody>
          <a:bodyPr>
            <a:noAutofit/>
          </a:bodyPr>
          <a:lstStyle/>
          <a:p>
            <a:pPr marL="0" lvl="4" indent="0">
              <a:spcBef>
                <a:spcPts val="0"/>
              </a:spcBef>
              <a:buNone/>
            </a:pPr>
            <a:endParaRPr lang="en-US" sz="2400" i="1" dirty="0">
              <a:latin typeface="Arial" panose="020B0604020202020204" pitchFamily="34" charset="0"/>
              <a:ea typeface="Cambria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r>
              <a:rPr lang="en-US" sz="2400" b="1" i="1" dirty="0">
                <a:latin typeface="Arial"/>
                <a:cs typeface="Arial"/>
              </a:rPr>
              <a:t>Non-rejection</a:t>
            </a:r>
            <a:r>
              <a:rPr lang="en-US" sz="2400" i="1" dirty="0">
                <a:latin typeface="Arial"/>
                <a:cs typeface="Arial"/>
              </a:rPr>
              <a:t>. </a:t>
            </a:r>
            <a:r>
              <a:rPr lang="en-US" sz="2400" dirty="0" smtClean="0">
                <a:latin typeface="Arial"/>
                <a:cs typeface="Arial"/>
              </a:rPr>
              <a:t>Let M </a:t>
            </a:r>
            <a:r>
              <a:rPr lang="en-US" sz="2400" dirty="0">
                <a:latin typeface="Arial"/>
                <a:cs typeface="Arial"/>
              </a:rPr>
              <a:t>= 151, </a:t>
            </a:r>
            <a:r>
              <a:rPr lang="en-US" sz="2400" dirty="0" smtClean="0">
                <a:latin typeface="Arial"/>
                <a:cs typeface="Arial"/>
              </a:rPr>
              <a:t>the </a:t>
            </a:r>
            <a:r>
              <a:rPr lang="en-US" sz="2400" dirty="0">
                <a:latin typeface="Arial"/>
                <a:cs typeface="Arial"/>
              </a:rPr>
              <a:t>test does not reject </a:t>
            </a:r>
            <a:r>
              <a:rPr lang="en-US" sz="2400" i="1" dirty="0">
                <a:latin typeface="Arial"/>
                <a:cs typeface="Arial"/>
              </a:rPr>
              <a:t>H</a:t>
            </a:r>
            <a:r>
              <a:rPr lang="en-US" sz="2400" baseline="-25000" dirty="0">
                <a:latin typeface="Arial"/>
                <a:cs typeface="Arial"/>
              </a:rPr>
              <a:t>0</a:t>
            </a:r>
            <a:r>
              <a:rPr lang="en-US" sz="2400" dirty="0">
                <a:latin typeface="Arial"/>
                <a:cs typeface="Arial"/>
              </a:rPr>
              <a:t>.  </a:t>
            </a:r>
            <a:endParaRPr lang="en-US" sz="2400" dirty="0" smtClean="0">
              <a:latin typeface="Arial"/>
              <a:cs typeface="Arial"/>
            </a:endParaRPr>
          </a:p>
          <a:p>
            <a:pPr marL="0" lvl="4" indent="0">
              <a:spcBef>
                <a:spcPts val="0"/>
              </a:spcBef>
              <a:buNone/>
            </a:pPr>
            <a:endParaRPr lang="en-US" sz="2400" dirty="0">
              <a:latin typeface="Arial"/>
              <a:cs typeface="Arial"/>
            </a:endParaRPr>
          </a:p>
          <a:p>
            <a:pPr marL="0" lvl="4" indent="0">
              <a:spcBef>
                <a:spcPts val="0"/>
              </a:spcBef>
              <a:buNone/>
            </a:pPr>
            <a:r>
              <a:rPr lang="en-US" sz="2400" dirty="0" smtClean="0">
                <a:latin typeface="Arial"/>
                <a:cs typeface="Arial"/>
              </a:rPr>
              <a:t>The </a:t>
            </a:r>
            <a:r>
              <a:rPr lang="en-US" sz="2400" dirty="0">
                <a:latin typeface="Arial"/>
                <a:cs typeface="Arial"/>
              </a:rPr>
              <a:t>standard formulation of N-P (as well as </a:t>
            </a:r>
            <a:r>
              <a:rPr lang="en-US" sz="2400" dirty="0" err="1">
                <a:latin typeface="Arial"/>
                <a:cs typeface="Arial"/>
              </a:rPr>
              <a:t>Fisherian</a:t>
            </a:r>
            <a:r>
              <a:rPr lang="en-US" sz="2400" dirty="0">
                <a:latin typeface="Arial"/>
                <a:cs typeface="Arial"/>
              </a:rPr>
              <a:t>) tests stops there</a:t>
            </a:r>
            <a:r>
              <a:rPr lang="en-US" sz="2400" dirty="0" smtClean="0">
                <a:latin typeface="Arial"/>
                <a:cs typeface="Arial"/>
              </a:rPr>
              <a:t>.</a:t>
            </a:r>
          </a:p>
          <a:p>
            <a:pPr marL="0" lvl="4" indent="0">
              <a:spcBef>
                <a:spcPts val="0"/>
              </a:spcBef>
              <a:buNone/>
            </a:pPr>
            <a:r>
              <a:rPr lang="en-US" sz="2400" dirty="0" smtClean="0">
                <a:latin typeface="Arial"/>
                <a:cs typeface="Arial"/>
              </a:rPr>
              <a:t> </a:t>
            </a:r>
          </a:p>
          <a:p>
            <a:pPr marL="0" lvl="4" indent="0">
              <a:spcBef>
                <a:spcPts val="0"/>
              </a:spcBef>
              <a:buNone/>
            </a:pPr>
            <a:r>
              <a:rPr lang="en-US" sz="2400" dirty="0" smtClean="0">
                <a:latin typeface="Arial"/>
                <a:cs typeface="Arial"/>
              </a:rPr>
              <a:t>We </a:t>
            </a:r>
            <a:r>
              <a:rPr lang="en-US" sz="2400" dirty="0">
                <a:latin typeface="Arial"/>
                <a:cs typeface="Arial"/>
              </a:rPr>
              <a:t>want to be alert to a fallacious interpretation of a “negative” result: inferring there’s no positive discrepancy from μ = 150. </a:t>
            </a:r>
            <a:endParaRPr lang="en-US" sz="2400" dirty="0" smtClean="0">
              <a:latin typeface="Arial"/>
              <a:cs typeface="Arial"/>
            </a:endParaRPr>
          </a:p>
          <a:p>
            <a:pPr marL="0" lvl="4" indent="0">
              <a:spcBef>
                <a:spcPts val="0"/>
              </a:spcBef>
              <a:buNone/>
            </a:pPr>
            <a:endParaRPr lang="en-US" sz="2400" dirty="0" smtClean="0">
              <a:latin typeface="Arial"/>
              <a:cs typeface="Arial"/>
            </a:endParaRPr>
          </a:p>
          <a:p>
            <a:pPr marL="0" lvl="4" indent="0">
              <a:spcBef>
                <a:spcPts val="0"/>
              </a:spcBef>
              <a:buNone/>
            </a:pPr>
            <a:r>
              <a:rPr lang="en-US" sz="2400" dirty="0" smtClean="0"/>
              <a:t>Is there evidence of compliance? </a:t>
            </a:r>
            <a:r>
              <a:rPr lang="en-US" sz="2400" dirty="0">
                <a:latin typeface="Arial"/>
                <a:cs typeface="Arial"/>
              </a:rPr>
              <a:t>μ </a:t>
            </a:r>
            <a:r>
              <a:rPr lang="en-US" sz="2400" dirty="0" smtClean="0">
                <a:latin typeface="Arial"/>
                <a:cs typeface="Arial"/>
              </a:rPr>
              <a:t>≤ 150?</a:t>
            </a:r>
          </a:p>
          <a:p>
            <a:pPr marL="0" lvl="4" indent="0">
              <a:spcBef>
                <a:spcPts val="0"/>
              </a:spcBef>
              <a:buNone/>
            </a:pPr>
            <a:r>
              <a:rPr lang="en-US" sz="2400" dirty="0" smtClean="0"/>
              <a:t>The </a:t>
            </a:r>
            <a:r>
              <a:rPr lang="en-US" sz="2400" dirty="0"/>
              <a:t>data “accord with” </a:t>
            </a:r>
            <a:r>
              <a:rPr lang="en-US" sz="2400" i="1" dirty="0"/>
              <a:t>H</a:t>
            </a:r>
            <a:r>
              <a:rPr lang="en-US" sz="2400" baseline="-25000" dirty="0"/>
              <a:t>0</a:t>
            </a:r>
            <a:r>
              <a:rPr lang="en-US" sz="2400" dirty="0"/>
              <a:t>, but what if the test had little capacity to have alerted us to discrepancies from 150</a:t>
            </a:r>
            <a:r>
              <a:rPr lang="en-US" sz="2400" dirty="0" smtClean="0"/>
              <a:t>?</a:t>
            </a:r>
          </a:p>
          <a:p>
            <a:pPr marL="0" lvl="4" indent="0">
              <a:spcBef>
                <a:spcPts val="0"/>
              </a:spcBef>
              <a:buNone/>
            </a:pPr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8126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5223" y="725714"/>
            <a:ext cx="7716762" cy="5315515"/>
          </a:xfrm>
        </p:spPr>
        <p:txBody>
          <a:bodyPr>
            <a:noAutofit/>
          </a:bodyPr>
          <a:lstStyle/>
          <a:p>
            <a:pPr marL="0" lvl="4" indent="0">
              <a:spcBef>
                <a:spcPts val="0"/>
              </a:spcBef>
              <a:buNone/>
            </a:pPr>
            <a:endParaRPr lang="en-US" sz="2400" i="1" dirty="0">
              <a:latin typeface="Arial" panose="020B0604020202020204" pitchFamily="34" charset="0"/>
              <a:ea typeface="Cambria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endParaRPr lang="en-US" sz="2400" dirty="0">
              <a:latin typeface="Arial"/>
              <a:cs typeface="Arial"/>
            </a:endParaRPr>
          </a:p>
          <a:p>
            <a:pPr marL="0" lvl="4" indent="0">
              <a:spcBef>
                <a:spcPts val="0"/>
              </a:spcBef>
              <a:buNone/>
            </a:pPr>
            <a:r>
              <a:rPr lang="en-US" sz="2400" dirty="0" smtClean="0"/>
              <a:t>No evidence against </a:t>
            </a:r>
            <a:r>
              <a:rPr lang="en-US" sz="2400" i="1" dirty="0" smtClean="0">
                <a:latin typeface="Arial"/>
                <a:cs typeface="Arial"/>
              </a:rPr>
              <a:t>H</a:t>
            </a:r>
            <a:r>
              <a:rPr lang="en-US" sz="2400" baseline="-25000" dirty="0" smtClean="0">
                <a:latin typeface="Arial"/>
                <a:cs typeface="Arial"/>
              </a:rPr>
              <a:t>0</a:t>
            </a:r>
            <a:r>
              <a:rPr lang="en-US" sz="2400" dirty="0" smtClean="0">
                <a:latin typeface="Arial"/>
                <a:cs typeface="Arial"/>
              </a:rPr>
              <a:t> is not evidence for it.</a:t>
            </a:r>
          </a:p>
          <a:p>
            <a:pPr marL="0" lvl="4" indent="0">
              <a:spcBef>
                <a:spcPts val="0"/>
              </a:spcBef>
              <a:buNone/>
            </a:pPr>
            <a:endParaRPr lang="en-US" sz="2400" dirty="0" smtClean="0"/>
          </a:p>
          <a:p>
            <a:pPr marL="0" lvl="4" indent="0">
              <a:spcBef>
                <a:spcPts val="0"/>
              </a:spcBef>
              <a:buNone/>
            </a:pPr>
            <a:r>
              <a:rPr lang="en-US" sz="2400" dirty="0"/>
              <a:t>Condition (S-2) requires us to consider </a:t>
            </a:r>
            <a:r>
              <a:rPr lang="en-US" sz="2400" dirty="0" err="1"/>
              <a:t>Pr</a:t>
            </a:r>
            <a:r>
              <a:rPr lang="en-US" sz="2400" dirty="0"/>
              <a:t>(</a:t>
            </a:r>
            <a:r>
              <a:rPr lang="en-US" sz="2400" i="1" dirty="0"/>
              <a:t>X</a:t>
            </a:r>
            <a:r>
              <a:rPr lang="en-US" sz="2400" dirty="0"/>
              <a:t> &gt; 151; 150), which is only .16. </a:t>
            </a:r>
            <a:r>
              <a:rPr lang="en-US" sz="2400" dirty="0" smtClean="0"/>
              <a:t> 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04052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36671"/>
            <a:ext cx="6965245" cy="792535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Arial"/>
                <a:cs typeface="Arial"/>
              </a:rPr>
              <a:t>P-value “moderate”</a:t>
            </a:r>
            <a:endParaRPr lang="en-US" sz="3200" dirty="0"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0022" y="1289196"/>
            <a:ext cx="7760212" cy="3603812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9600" i="1" dirty="0" smtClean="0"/>
              <a:t>FEV</a:t>
            </a:r>
            <a:r>
              <a:rPr lang="en-US" sz="9600" i="1" dirty="0"/>
              <a:t>(ii)</a:t>
            </a:r>
            <a:r>
              <a:rPr lang="en-US" sz="9600" dirty="0"/>
              <a:t>: A moderate </a:t>
            </a:r>
            <a:r>
              <a:rPr lang="en-US" sz="9600" i="1" dirty="0"/>
              <a:t>p </a:t>
            </a:r>
            <a:r>
              <a:rPr lang="en-US" sz="9600" dirty="0"/>
              <a:t>value is evidence of the absence of a discrepancy</a:t>
            </a:r>
            <a:r>
              <a:rPr lang="en-US" sz="9600" i="1" dirty="0"/>
              <a:t> </a:t>
            </a:r>
            <a:r>
              <a:rPr lang="en-US" sz="9600" dirty="0" err="1">
                <a:latin typeface="Arial"/>
                <a:cs typeface="Arial"/>
              </a:rPr>
              <a:t>γ</a:t>
            </a:r>
            <a:r>
              <a:rPr lang="en-US" sz="9600" i="1" dirty="0" smtClean="0"/>
              <a:t> </a:t>
            </a:r>
            <a:r>
              <a:rPr lang="en-US" sz="9600" dirty="0"/>
              <a:t>from  </a:t>
            </a:r>
            <a:r>
              <a:rPr lang="en-US" sz="9600" i="1" dirty="0"/>
              <a:t>H</a:t>
            </a:r>
            <a:r>
              <a:rPr lang="en-US" sz="9600" baseline="-25000" dirty="0"/>
              <a:t>0</a:t>
            </a:r>
            <a:r>
              <a:rPr lang="en-US" sz="9600" dirty="0"/>
              <a:t>, only if there is a high probability the test would have given a worse fit with  </a:t>
            </a:r>
            <a:r>
              <a:rPr lang="en-US" sz="9600" i="1" dirty="0"/>
              <a:t>H</a:t>
            </a:r>
            <a:r>
              <a:rPr lang="en-US" sz="9600" baseline="-25000" dirty="0"/>
              <a:t>0</a:t>
            </a:r>
            <a:r>
              <a:rPr lang="en-US" sz="9600" dirty="0"/>
              <a:t> (i.e.,  smaller </a:t>
            </a:r>
            <a:r>
              <a:rPr lang="en-US" sz="9600" i="1" dirty="0" smtClean="0"/>
              <a:t>P- </a:t>
            </a:r>
            <a:r>
              <a:rPr lang="en-US" sz="9600" dirty="0"/>
              <a:t>value) were a discrepancy </a:t>
            </a:r>
            <a:r>
              <a:rPr lang="en-US" sz="9600" dirty="0" err="1" smtClean="0">
                <a:latin typeface="Arial"/>
                <a:cs typeface="Arial"/>
              </a:rPr>
              <a:t>γ</a:t>
            </a:r>
            <a:r>
              <a:rPr lang="en-US" sz="9600" dirty="0" smtClean="0">
                <a:latin typeface="Arial"/>
                <a:cs typeface="Arial"/>
              </a:rPr>
              <a:t> </a:t>
            </a:r>
            <a:r>
              <a:rPr lang="en-US" sz="9600" i="1" dirty="0" smtClean="0"/>
              <a:t> </a:t>
            </a:r>
            <a:r>
              <a:rPr lang="en-US" sz="9600" dirty="0"/>
              <a:t>to </a:t>
            </a:r>
            <a:r>
              <a:rPr lang="en-US" sz="9600" dirty="0" smtClean="0"/>
              <a:t>exist.</a:t>
            </a:r>
          </a:p>
          <a:p>
            <a:pPr marL="0" indent="0">
              <a:buNone/>
            </a:pPr>
            <a:endParaRPr lang="en-US" sz="9600" dirty="0"/>
          </a:p>
          <a:p>
            <a:pPr marL="0" indent="0">
              <a:buNone/>
            </a:pPr>
            <a:r>
              <a:rPr lang="en-US" sz="9600" dirty="0" smtClean="0">
                <a:latin typeface="Arial"/>
                <a:cs typeface="Arial"/>
              </a:rPr>
              <a:t>For </a:t>
            </a:r>
            <a:r>
              <a:rPr lang="en-US" sz="9600" dirty="0">
                <a:latin typeface="Arial"/>
                <a:cs typeface="Arial"/>
              </a:rPr>
              <a:t>a </a:t>
            </a:r>
            <a:r>
              <a:rPr lang="en-US" sz="9600" dirty="0" err="1">
                <a:latin typeface="Arial"/>
                <a:cs typeface="Arial"/>
              </a:rPr>
              <a:t>Fisherian</a:t>
            </a:r>
            <a:r>
              <a:rPr lang="en-US" sz="9600" dirty="0">
                <a:latin typeface="Arial"/>
                <a:cs typeface="Arial"/>
              </a:rPr>
              <a:t> like Cox, a test’s power only has relevance pre-data, </a:t>
            </a:r>
            <a:r>
              <a:rPr lang="en-US" sz="9600" dirty="0" smtClean="0">
                <a:latin typeface="Arial"/>
                <a:cs typeface="Arial"/>
              </a:rPr>
              <a:t>they can </a:t>
            </a:r>
            <a:r>
              <a:rPr lang="en-US" sz="9600" dirty="0">
                <a:latin typeface="Arial"/>
                <a:cs typeface="Arial"/>
              </a:rPr>
              <a:t>measure “sensitivity”</a:t>
            </a:r>
            <a:r>
              <a:rPr lang="en-US" sz="9600" dirty="0" smtClean="0">
                <a:latin typeface="Arial"/>
                <a:cs typeface="Arial"/>
              </a:rPr>
              <a:t>.</a:t>
            </a:r>
          </a:p>
          <a:p>
            <a:pPr marL="0" indent="0">
              <a:buNone/>
            </a:pPr>
            <a:endParaRPr lang="en-US" sz="9600" dirty="0">
              <a:latin typeface="Arial"/>
              <a:cs typeface="Arial"/>
            </a:endParaRPr>
          </a:p>
          <a:p>
            <a:pPr marL="365760" lvl="1" indent="0">
              <a:buNone/>
            </a:pPr>
            <a:r>
              <a:rPr lang="en-US" sz="9600" dirty="0">
                <a:latin typeface="Arial"/>
                <a:cs typeface="Arial"/>
              </a:rPr>
              <a:t>In the </a:t>
            </a:r>
            <a:r>
              <a:rPr lang="en-US" sz="9600" dirty="0" err="1">
                <a:latin typeface="Arial"/>
                <a:cs typeface="Arial"/>
              </a:rPr>
              <a:t>Neyman</a:t>
            </a:r>
            <a:r>
              <a:rPr lang="en-US" sz="9600" dirty="0">
                <a:latin typeface="Arial"/>
                <a:cs typeface="Arial"/>
              </a:rPr>
              <a:t>-Pearson theory of tests, the sensitivity of a test is assessed by the notion of </a:t>
            </a:r>
            <a:r>
              <a:rPr lang="en-US" sz="9600" i="1" dirty="0">
                <a:latin typeface="Arial"/>
                <a:cs typeface="Arial"/>
              </a:rPr>
              <a:t>power</a:t>
            </a:r>
            <a:r>
              <a:rPr lang="en-US" sz="9600" dirty="0">
                <a:latin typeface="Arial"/>
                <a:cs typeface="Arial"/>
              </a:rPr>
              <a:t>, defined as the probability of reaching a preset level of significance …for various alternative hypotheses. In the approach adopted here the assessment is via the distribution of the random variable </a:t>
            </a:r>
            <a:r>
              <a:rPr lang="en-US" sz="9600" i="1" dirty="0">
                <a:latin typeface="Arial"/>
                <a:cs typeface="Arial"/>
              </a:rPr>
              <a:t>P</a:t>
            </a:r>
            <a:r>
              <a:rPr lang="en-US" sz="9600" dirty="0">
                <a:latin typeface="Arial"/>
                <a:cs typeface="Arial"/>
              </a:rPr>
              <a:t>, again considered for various alternatives (Cox 2006, p. 25</a:t>
            </a:r>
            <a:r>
              <a:rPr lang="en-US" sz="9600" dirty="0" smtClean="0">
                <a:latin typeface="Arial"/>
                <a:cs typeface="Arial"/>
              </a:rPr>
              <a:t>)</a:t>
            </a:r>
          </a:p>
          <a:p>
            <a:pPr marL="0" indent="0">
              <a:buNone/>
            </a:pPr>
            <a:endParaRPr lang="en-US" sz="5100" dirty="0" smtClean="0"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5077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5223" y="725714"/>
            <a:ext cx="7716762" cy="5315515"/>
          </a:xfrm>
        </p:spPr>
        <p:txBody>
          <a:bodyPr>
            <a:noAutofit/>
          </a:bodyPr>
          <a:lstStyle/>
          <a:p>
            <a:pPr marL="0" lvl="4" indent="0">
              <a:spcBef>
                <a:spcPts val="0"/>
              </a:spcBef>
              <a:buNone/>
            </a:pPr>
            <a:endParaRPr lang="en-US" sz="2400" i="1" dirty="0">
              <a:latin typeface="Arial" panose="020B0604020202020204" pitchFamily="34" charset="0"/>
              <a:ea typeface="Cambria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r>
              <a:rPr lang="en-US" sz="2400" dirty="0" smtClean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Computation for </a:t>
            </a:r>
            <a:r>
              <a:rPr lang="en-US" sz="2400" dirty="0">
                <a:latin typeface="Arial"/>
                <a:cs typeface="Arial"/>
              </a:rPr>
              <a:t>SEV(T, M = 151, </a:t>
            </a:r>
            <a:r>
              <a:rPr lang="en-US" sz="2400" i="1" dirty="0">
                <a:latin typeface="Arial"/>
                <a:cs typeface="Arial"/>
              </a:rPr>
              <a:t>C</a:t>
            </a:r>
            <a:r>
              <a:rPr lang="en-US" sz="2400" dirty="0">
                <a:latin typeface="Arial"/>
                <a:cs typeface="Arial"/>
              </a:rPr>
              <a:t>: μ ≤ 150</a:t>
            </a:r>
            <a:r>
              <a:rPr lang="en-US" sz="2400" dirty="0" smtClean="0">
                <a:latin typeface="Arial"/>
                <a:cs typeface="Arial"/>
              </a:rPr>
              <a:t>)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Z = (151 – 150)/1 = 1</a:t>
            </a:r>
          </a:p>
          <a:p>
            <a:pPr marL="0" lvl="4" indent="0">
              <a:spcBef>
                <a:spcPts val="0"/>
              </a:spcBef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(Z &gt; 1) = .16</a:t>
            </a:r>
          </a:p>
          <a:p>
            <a:pPr marL="0" lvl="4" indent="0">
              <a:spcBef>
                <a:spcPts val="0"/>
              </a:spcBef>
              <a:buNone/>
            </a:pPr>
            <a:endParaRPr lang="en-US" sz="2400" dirty="0" smtClean="0"/>
          </a:p>
          <a:p>
            <a:pPr marL="0" lvl="4" indent="0">
              <a:spcBef>
                <a:spcPts val="0"/>
              </a:spcBef>
              <a:buNone/>
            </a:pPr>
            <a:r>
              <a:rPr lang="en-US" sz="2400" smtClean="0">
                <a:latin typeface="Arial"/>
                <a:cs typeface="Arial"/>
              </a:rPr>
              <a:t>SEV</a:t>
            </a:r>
            <a:r>
              <a:rPr lang="en-US" sz="2400" smtClean="0">
                <a:latin typeface="Arial"/>
                <a:cs typeface="Arial"/>
              </a:rPr>
              <a:t>(</a:t>
            </a:r>
            <a:r>
              <a:rPr lang="en-US" sz="2400" i="1" smtClean="0">
                <a:latin typeface="Arial"/>
                <a:cs typeface="Arial"/>
              </a:rPr>
              <a:t>C</a:t>
            </a:r>
            <a:r>
              <a:rPr lang="en-US" sz="2400" dirty="0">
                <a:latin typeface="Arial"/>
                <a:cs typeface="Arial"/>
              </a:rPr>
              <a:t>: μ </a:t>
            </a:r>
            <a:r>
              <a:rPr lang="en-US" sz="2400" dirty="0" smtClean="0">
                <a:latin typeface="Arial"/>
                <a:cs typeface="Arial"/>
              </a:rPr>
              <a:t>≤ 150</a:t>
            </a:r>
            <a:r>
              <a:rPr lang="en-US" sz="2400" dirty="0">
                <a:latin typeface="Arial"/>
                <a:cs typeface="Arial"/>
              </a:rPr>
              <a:t>) = low (.16)</a:t>
            </a:r>
            <a:r>
              <a:rPr lang="en-US" sz="2400" dirty="0"/>
              <a:t>. </a:t>
            </a:r>
            <a:endParaRPr lang="en-US" sz="2400" dirty="0" smtClean="0"/>
          </a:p>
          <a:p>
            <a:pPr marL="0" lvl="4" indent="0">
              <a:spcBef>
                <a:spcPts val="0"/>
              </a:spcBef>
              <a:buNone/>
            </a:pPr>
            <a:endParaRPr lang="en-US" sz="2400" dirty="0"/>
          </a:p>
          <a:p>
            <a:pPr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/>
                <a:cs typeface="Arial"/>
              </a:rPr>
              <a:t>So there’s poor indication of </a:t>
            </a:r>
            <a:r>
              <a:rPr lang="en-US" i="1" dirty="0">
                <a:latin typeface="Arial"/>
                <a:cs typeface="Arial"/>
              </a:rPr>
              <a:t>H</a:t>
            </a:r>
            <a:r>
              <a:rPr lang="en-US" baseline="-25000" dirty="0">
                <a:latin typeface="Arial"/>
                <a:cs typeface="Arial"/>
              </a:rPr>
              <a:t>0</a:t>
            </a:r>
            <a:r>
              <a:rPr lang="en-US" dirty="0">
                <a:latin typeface="Arial"/>
                <a:cs typeface="Arial"/>
              </a:rPr>
              <a:t/>
            </a:r>
            <a:br>
              <a:rPr lang="en-US" dirty="0">
                <a:latin typeface="Arial"/>
                <a:cs typeface="Arial"/>
              </a:rPr>
            </a:br>
            <a:endParaRPr lang="en-US" dirty="0">
              <a:latin typeface="Arial"/>
              <a:cs typeface="Arial"/>
            </a:endParaRPr>
          </a:p>
          <a:p>
            <a:pPr marL="0" lvl="4" indent="0">
              <a:spcBef>
                <a:spcPts val="0"/>
              </a:spcBef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9687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5223" y="725714"/>
            <a:ext cx="7716762" cy="5315515"/>
          </a:xfrm>
        </p:spPr>
        <p:txBody>
          <a:bodyPr>
            <a:noAutofit/>
          </a:bodyPr>
          <a:lstStyle/>
          <a:p>
            <a:pPr marL="0" lvl="4" indent="0">
              <a:spcBef>
                <a:spcPts val="0"/>
              </a:spcBef>
              <a:buNone/>
            </a:pPr>
            <a:endParaRPr lang="en-US" sz="2400" i="1" dirty="0">
              <a:latin typeface="Arial" panose="020B0604020202020204" pitchFamily="34" charset="0"/>
              <a:ea typeface="Cambria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dirty="0"/>
              <a:t>Can they </a:t>
            </a:r>
            <a:r>
              <a:rPr lang="en-US" dirty="0" smtClean="0"/>
              <a:t>say </a:t>
            </a:r>
            <a:r>
              <a:rPr lang="en-US" dirty="0"/>
              <a:t>M</a:t>
            </a:r>
            <a:r>
              <a:rPr lang="en-US" dirty="0" smtClean="0"/>
              <a:t> </a:t>
            </a:r>
            <a:r>
              <a:rPr lang="en-US" dirty="0"/>
              <a:t>= 151 is a good indication that μ ≤ 150.5? 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No</a:t>
            </a:r>
            <a:r>
              <a:rPr lang="en-US" dirty="0"/>
              <a:t>, SEV(T, </a:t>
            </a:r>
            <a:r>
              <a:rPr lang="en-US" dirty="0" smtClean="0"/>
              <a:t>M </a:t>
            </a:r>
            <a:r>
              <a:rPr lang="en-US" dirty="0"/>
              <a:t>= 151, C: μ </a:t>
            </a:r>
            <a:r>
              <a:rPr lang="en-US" dirty="0" smtClean="0"/>
              <a:t>≤ 150.5</a:t>
            </a:r>
            <a:r>
              <a:rPr lang="en-US" dirty="0"/>
              <a:t>) = ~.3.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[</a:t>
            </a:r>
            <a:r>
              <a:rPr lang="en-US" dirty="0"/>
              <a:t>Z = 151 – 150.5 = .5] 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But </a:t>
            </a:r>
            <a:r>
              <a:rPr lang="en-US" dirty="0"/>
              <a:t>M</a:t>
            </a:r>
            <a:r>
              <a:rPr lang="en-US" dirty="0" smtClean="0"/>
              <a:t> </a:t>
            </a:r>
            <a:r>
              <a:rPr lang="en-US" dirty="0"/>
              <a:t>= 151 is a good indication that μ ≤ 152 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[Z = 151 – </a:t>
            </a:r>
            <a:r>
              <a:rPr lang="en-US" dirty="0" smtClean="0"/>
              <a:t>152 </a:t>
            </a:r>
            <a:r>
              <a:rPr lang="en-US" dirty="0"/>
              <a:t>= </a:t>
            </a:r>
            <a:r>
              <a:rPr lang="en-US" dirty="0" smtClean="0"/>
              <a:t>-1;  </a:t>
            </a:r>
            <a:r>
              <a:rPr lang="en-US" dirty="0" err="1" smtClean="0"/>
              <a:t>Pr</a:t>
            </a:r>
            <a:r>
              <a:rPr lang="en-US" dirty="0" smtClean="0"/>
              <a:t> (Z &gt; -1) = .84 ]</a:t>
            </a:r>
          </a:p>
          <a:p>
            <a:pPr marL="0" indent="0">
              <a:buNone/>
            </a:pPr>
            <a:r>
              <a:rPr lang="en-US" dirty="0" smtClean="0"/>
              <a:t>SEV(μ </a:t>
            </a:r>
            <a:r>
              <a:rPr lang="en-US" dirty="0"/>
              <a:t>≤ </a:t>
            </a:r>
            <a:r>
              <a:rPr lang="en-US" dirty="0" smtClean="0"/>
              <a:t>152) = .84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It’s an even better indication μ </a:t>
            </a:r>
            <a:r>
              <a:rPr lang="en-US" dirty="0"/>
              <a:t>≤ 153 </a:t>
            </a:r>
            <a:r>
              <a:rPr lang="en-US" dirty="0" smtClean="0"/>
              <a:t> (Table 3.3, p. 145)</a:t>
            </a:r>
          </a:p>
          <a:p>
            <a:pPr marL="0" indent="0">
              <a:buNone/>
            </a:pPr>
            <a:r>
              <a:rPr lang="en-US" dirty="0"/>
              <a:t>[Z = 151 – </a:t>
            </a:r>
            <a:r>
              <a:rPr lang="en-US" dirty="0" smtClean="0"/>
              <a:t>153 </a:t>
            </a:r>
            <a:r>
              <a:rPr lang="en-US" dirty="0"/>
              <a:t>= </a:t>
            </a:r>
            <a:r>
              <a:rPr lang="en-US" dirty="0" smtClean="0"/>
              <a:t>-2;  </a:t>
            </a:r>
            <a:r>
              <a:rPr lang="en-US" dirty="0" err="1"/>
              <a:t>Pr</a:t>
            </a:r>
            <a:r>
              <a:rPr lang="en-US" dirty="0"/>
              <a:t> (Z &gt; </a:t>
            </a:r>
            <a:r>
              <a:rPr lang="en-US" dirty="0" smtClean="0"/>
              <a:t>-2) </a:t>
            </a:r>
            <a:r>
              <a:rPr lang="en-US" dirty="0"/>
              <a:t>= </a:t>
            </a:r>
            <a:r>
              <a:rPr lang="en-US" dirty="0" smtClean="0"/>
              <a:t>.97 </a:t>
            </a:r>
            <a:r>
              <a:rPr lang="en-US" dirty="0"/>
              <a:t>]</a:t>
            </a:r>
          </a:p>
          <a:p>
            <a:pPr marL="0" lvl="4" indent="0">
              <a:spcBef>
                <a:spcPts val="0"/>
              </a:spcBef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4" indent="0">
              <a:spcBef>
                <a:spcPts val="0"/>
              </a:spcBef>
              <a:buNone/>
            </a:pP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7990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0026" y="557564"/>
            <a:ext cx="6965245" cy="802535"/>
          </a:xfrm>
        </p:spPr>
        <p:txBody>
          <a:bodyPr>
            <a:normAutofit/>
          </a:bodyPr>
          <a:lstStyle/>
          <a:p>
            <a:r>
              <a:rPr lang="en-US" sz="3200" i="1" dirty="0" err="1">
                <a:latin typeface="Arial"/>
                <a:cs typeface="Arial"/>
              </a:rPr>
              <a:t>Π</a:t>
            </a:r>
            <a:r>
              <a:rPr lang="en-US" sz="3200" dirty="0">
                <a:latin typeface="Arial"/>
                <a:cs typeface="Arial"/>
              </a:rPr>
              <a:t>(</a:t>
            </a:r>
            <a:r>
              <a:rPr lang="en-US" sz="3200" dirty="0" err="1">
                <a:latin typeface="Arial"/>
                <a:cs typeface="Arial"/>
              </a:rPr>
              <a:t>γ</a:t>
            </a:r>
            <a:r>
              <a:rPr lang="en-US" sz="3200" dirty="0" smtClean="0">
                <a:latin typeface="Arial"/>
                <a:cs typeface="Arial"/>
              </a:rPr>
              <a:t>): “sensitivity function”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0021" y="1323927"/>
            <a:ext cx="7630207" cy="4880354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sz="5100" dirty="0" smtClean="0">
                <a:latin typeface="Arial"/>
                <a:cs typeface="Arial"/>
              </a:rPr>
              <a:t>Computing </a:t>
            </a:r>
            <a:r>
              <a:rPr lang="en-US" sz="5100" i="1" dirty="0" err="1">
                <a:latin typeface="Arial"/>
                <a:cs typeface="Arial"/>
              </a:rPr>
              <a:t>Π</a:t>
            </a:r>
            <a:r>
              <a:rPr lang="en-US" sz="5100" dirty="0">
                <a:latin typeface="Arial"/>
                <a:cs typeface="Arial"/>
              </a:rPr>
              <a:t>(</a:t>
            </a:r>
            <a:r>
              <a:rPr lang="en-US" sz="5100" dirty="0" err="1">
                <a:latin typeface="Arial"/>
                <a:cs typeface="Arial"/>
              </a:rPr>
              <a:t>γ</a:t>
            </a:r>
            <a:r>
              <a:rPr lang="en-US" sz="5100" dirty="0">
                <a:latin typeface="Arial"/>
                <a:cs typeface="Arial"/>
              </a:rPr>
              <a:t>) </a:t>
            </a:r>
            <a:r>
              <a:rPr lang="en-US" sz="5100" dirty="0" smtClean="0">
                <a:latin typeface="Arial"/>
                <a:cs typeface="Arial"/>
              </a:rPr>
              <a:t>views </a:t>
            </a:r>
            <a:r>
              <a:rPr lang="en-US" sz="5100" dirty="0">
                <a:latin typeface="Arial"/>
                <a:cs typeface="Arial"/>
              </a:rPr>
              <a:t>the P-value as a statistic. </a:t>
            </a:r>
            <a:endParaRPr lang="en-US" sz="5100" dirty="0" smtClean="0"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sz="5100" i="1" dirty="0" err="1" smtClean="0">
                <a:latin typeface="Arial"/>
                <a:cs typeface="Arial"/>
              </a:rPr>
              <a:t>Π</a:t>
            </a:r>
            <a:r>
              <a:rPr lang="en-US" sz="5100" dirty="0">
                <a:latin typeface="Arial"/>
                <a:cs typeface="Arial"/>
              </a:rPr>
              <a:t>(</a:t>
            </a:r>
            <a:r>
              <a:rPr lang="en-US" sz="5100" dirty="0" err="1">
                <a:latin typeface="Arial"/>
                <a:cs typeface="Arial"/>
              </a:rPr>
              <a:t>γ</a:t>
            </a:r>
            <a:r>
              <a:rPr lang="en-US" sz="5100" dirty="0">
                <a:latin typeface="Arial"/>
                <a:cs typeface="Arial"/>
              </a:rPr>
              <a:t>) = </a:t>
            </a:r>
            <a:r>
              <a:rPr lang="en-US" sz="5100" dirty="0" err="1">
                <a:latin typeface="Arial"/>
                <a:cs typeface="Arial"/>
              </a:rPr>
              <a:t>Pr</a:t>
            </a:r>
            <a:r>
              <a:rPr lang="en-US" sz="5100" dirty="0">
                <a:latin typeface="Arial"/>
                <a:cs typeface="Arial"/>
              </a:rPr>
              <a:t>(P &lt; </a:t>
            </a:r>
            <a:r>
              <a:rPr lang="en-US" sz="5100" dirty="0" err="1">
                <a:latin typeface="Arial"/>
                <a:cs typeface="Arial"/>
              </a:rPr>
              <a:t>p</a:t>
            </a:r>
            <a:r>
              <a:rPr lang="en-US" sz="5100" baseline="-25000" dirty="0" err="1">
                <a:latin typeface="Arial"/>
                <a:cs typeface="Arial"/>
              </a:rPr>
              <a:t>obs</a:t>
            </a:r>
            <a:r>
              <a:rPr lang="en-US" sz="5100" dirty="0">
                <a:latin typeface="Arial"/>
                <a:cs typeface="Arial"/>
              </a:rPr>
              <a:t>; µ</a:t>
            </a:r>
            <a:r>
              <a:rPr lang="en-US" sz="5100" baseline="-25000" dirty="0">
                <a:latin typeface="Arial"/>
                <a:cs typeface="Arial"/>
              </a:rPr>
              <a:t>0</a:t>
            </a:r>
            <a:r>
              <a:rPr lang="en-US" sz="5100" dirty="0">
                <a:latin typeface="Arial"/>
                <a:cs typeface="Arial"/>
              </a:rPr>
              <a:t> + </a:t>
            </a:r>
            <a:r>
              <a:rPr lang="en-US" sz="5100" dirty="0" err="1">
                <a:latin typeface="Arial"/>
                <a:cs typeface="Arial"/>
              </a:rPr>
              <a:t>γ</a:t>
            </a:r>
            <a:r>
              <a:rPr lang="en-US" sz="5100" dirty="0">
                <a:latin typeface="Arial"/>
                <a:cs typeface="Arial"/>
              </a:rPr>
              <a:t>).</a:t>
            </a:r>
          </a:p>
          <a:p>
            <a:pPr marL="0" indent="0">
              <a:buNone/>
            </a:pPr>
            <a:endParaRPr lang="en-US" sz="4400" dirty="0"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sz="5100" dirty="0">
                <a:latin typeface="Arial"/>
                <a:cs typeface="Arial"/>
              </a:rPr>
              <a:t>The alternative µ</a:t>
            </a:r>
            <a:r>
              <a:rPr lang="en-US" sz="5100" baseline="-25000" dirty="0">
                <a:latin typeface="Arial"/>
                <a:cs typeface="Arial"/>
              </a:rPr>
              <a:t>1</a:t>
            </a:r>
            <a:r>
              <a:rPr lang="en-US" sz="5100" dirty="0">
                <a:latin typeface="Arial"/>
                <a:cs typeface="Arial"/>
              </a:rPr>
              <a:t> = µ</a:t>
            </a:r>
            <a:r>
              <a:rPr lang="en-US" sz="5100" baseline="-25000" dirty="0">
                <a:latin typeface="Arial"/>
                <a:cs typeface="Arial"/>
              </a:rPr>
              <a:t>0</a:t>
            </a:r>
            <a:r>
              <a:rPr lang="en-US" sz="5100" dirty="0">
                <a:latin typeface="Arial"/>
                <a:cs typeface="Arial"/>
              </a:rPr>
              <a:t> + </a:t>
            </a:r>
            <a:r>
              <a:rPr lang="en-US" sz="5100" dirty="0" err="1">
                <a:latin typeface="Arial"/>
                <a:cs typeface="Arial"/>
              </a:rPr>
              <a:t>γ</a:t>
            </a:r>
            <a:r>
              <a:rPr lang="en-US" sz="5100" dirty="0">
                <a:latin typeface="Arial"/>
                <a:cs typeface="Arial"/>
              </a:rPr>
              <a:t>. </a:t>
            </a:r>
          </a:p>
          <a:p>
            <a:pPr marL="0" indent="0">
              <a:buNone/>
            </a:pPr>
            <a:endParaRPr lang="en-US" sz="5100" dirty="0" smtClean="0"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sz="5100" dirty="0" smtClean="0">
                <a:latin typeface="Arial"/>
                <a:cs typeface="Arial"/>
              </a:rPr>
              <a:t>Given </a:t>
            </a:r>
            <a:r>
              <a:rPr lang="en-US" sz="5100" dirty="0">
                <a:latin typeface="Arial"/>
                <a:cs typeface="Arial"/>
              </a:rPr>
              <a:t>that P-value inverts the distance, it is less confusing to write </a:t>
            </a:r>
            <a:r>
              <a:rPr lang="en-US" sz="5100" i="1" dirty="0" err="1">
                <a:latin typeface="Arial"/>
                <a:cs typeface="Arial"/>
              </a:rPr>
              <a:t>Π</a:t>
            </a:r>
            <a:r>
              <a:rPr lang="en-US" sz="5100" dirty="0">
                <a:latin typeface="Arial"/>
                <a:cs typeface="Arial"/>
              </a:rPr>
              <a:t>(</a:t>
            </a:r>
            <a:r>
              <a:rPr lang="en-US" sz="5100" dirty="0" err="1">
                <a:latin typeface="Arial"/>
                <a:cs typeface="Arial"/>
              </a:rPr>
              <a:t>γ</a:t>
            </a:r>
            <a:r>
              <a:rPr lang="en-US" sz="5100" dirty="0">
                <a:latin typeface="Arial"/>
                <a:cs typeface="Arial"/>
              </a:rPr>
              <a:t>) </a:t>
            </a:r>
            <a:endParaRPr lang="en-US" sz="5100" dirty="0" smtClean="0">
              <a:latin typeface="Arial"/>
              <a:cs typeface="Arial"/>
            </a:endParaRPr>
          </a:p>
          <a:p>
            <a:pPr marL="0" indent="0">
              <a:buNone/>
            </a:pPr>
            <a:endParaRPr lang="en-US" sz="4400" i="1" dirty="0"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sz="5100" b="1" i="1" dirty="0" err="1" smtClean="0">
                <a:latin typeface="Arial"/>
                <a:cs typeface="Arial"/>
              </a:rPr>
              <a:t>Π</a:t>
            </a:r>
            <a:r>
              <a:rPr lang="en-US" sz="5100" b="1" dirty="0">
                <a:latin typeface="Arial"/>
                <a:cs typeface="Arial"/>
              </a:rPr>
              <a:t>(</a:t>
            </a:r>
            <a:r>
              <a:rPr lang="en-US" sz="5100" b="1" dirty="0" err="1">
                <a:latin typeface="Arial"/>
                <a:cs typeface="Arial"/>
              </a:rPr>
              <a:t>γ</a:t>
            </a:r>
            <a:r>
              <a:rPr lang="en-US" sz="5100" b="1" dirty="0">
                <a:latin typeface="Arial"/>
                <a:cs typeface="Arial"/>
              </a:rPr>
              <a:t>) = </a:t>
            </a:r>
            <a:r>
              <a:rPr lang="en-US" sz="5100" b="1" dirty="0" err="1">
                <a:latin typeface="Arial"/>
                <a:cs typeface="Arial"/>
              </a:rPr>
              <a:t>Pr</a:t>
            </a:r>
            <a:r>
              <a:rPr lang="en-US" sz="5100" b="1" dirty="0">
                <a:latin typeface="Arial"/>
                <a:cs typeface="Arial"/>
              </a:rPr>
              <a:t>(d &gt; d</a:t>
            </a:r>
            <a:r>
              <a:rPr lang="en-US" sz="5100" b="1" baseline="-25000" dirty="0">
                <a:latin typeface="Arial"/>
                <a:cs typeface="Arial"/>
              </a:rPr>
              <a:t>0</a:t>
            </a:r>
            <a:r>
              <a:rPr lang="en-US" sz="5100" b="1" dirty="0">
                <a:latin typeface="Arial"/>
                <a:cs typeface="Arial"/>
              </a:rPr>
              <a:t>; µ</a:t>
            </a:r>
            <a:r>
              <a:rPr lang="en-US" sz="5100" b="1" baseline="-25000" dirty="0">
                <a:latin typeface="Arial"/>
                <a:cs typeface="Arial"/>
              </a:rPr>
              <a:t>0</a:t>
            </a:r>
            <a:r>
              <a:rPr lang="en-US" sz="5100" b="1" dirty="0">
                <a:latin typeface="Arial"/>
                <a:cs typeface="Arial"/>
              </a:rPr>
              <a:t> + </a:t>
            </a:r>
            <a:r>
              <a:rPr lang="en-US" sz="5100" b="1" dirty="0" err="1">
                <a:latin typeface="Arial"/>
                <a:cs typeface="Arial"/>
              </a:rPr>
              <a:t>γ</a:t>
            </a:r>
            <a:r>
              <a:rPr lang="en-US" sz="5100" b="1" dirty="0">
                <a:latin typeface="Arial"/>
                <a:cs typeface="Arial"/>
              </a:rPr>
              <a:t>)</a:t>
            </a:r>
            <a:r>
              <a:rPr lang="en-US" sz="5100" b="1" dirty="0" smtClean="0">
                <a:latin typeface="Arial"/>
                <a:cs typeface="Arial"/>
              </a:rPr>
              <a:t>.</a:t>
            </a:r>
          </a:p>
          <a:p>
            <a:pPr marL="0" indent="0">
              <a:buNone/>
            </a:pPr>
            <a:endParaRPr lang="en-US" sz="5100" dirty="0"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sz="5100" dirty="0" smtClean="0">
                <a:latin typeface="Arial"/>
                <a:cs typeface="Arial"/>
              </a:rPr>
              <a:t>Compare to the power of a test:</a:t>
            </a:r>
          </a:p>
          <a:p>
            <a:pPr marL="0" indent="0">
              <a:buNone/>
            </a:pPr>
            <a:endParaRPr lang="en-US" sz="4400" dirty="0"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sz="5100" dirty="0">
                <a:latin typeface="Arial"/>
                <a:cs typeface="Arial"/>
              </a:rPr>
              <a:t>POW(</a:t>
            </a:r>
            <a:r>
              <a:rPr lang="en-US" sz="5100" dirty="0" err="1">
                <a:latin typeface="Arial"/>
                <a:cs typeface="Arial"/>
              </a:rPr>
              <a:t>γ</a:t>
            </a:r>
            <a:r>
              <a:rPr lang="en-US" sz="5100" dirty="0">
                <a:latin typeface="Arial"/>
                <a:cs typeface="Arial"/>
              </a:rPr>
              <a:t>) = </a:t>
            </a:r>
            <a:r>
              <a:rPr lang="en-US" sz="5100" dirty="0" err="1">
                <a:latin typeface="Arial"/>
                <a:cs typeface="Arial"/>
              </a:rPr>
              <a:t>Pr</a:t>
            </a:r>
            <a:r>
              <a:rPr lang="en-US" sz="5100" dirty="0">
                <a:latin typeface="Arial"/>
                <a:cs typeface="Arial"/>
              </a:rPr>
              <a:t>(d &gt; c</a:t>
            </a:r>
            <a:r>
              <a:rPr lang="en-US" sz="5100" baseline="-25000" dirty="0">
                <a:latin typeface="Arial"/>
                <a:cs typeface="Arial"/>
              </a:rPr>
              <a:t>α</a:t>
            </a:r>
            <a:r>
              <a:rPr lang="en-US" sz="5100" dirty="0">
                <a:latin typeface="Arial"/>
                <a:cs typeface="Arial"/>
              </a:rPr>
              <a:t>; µ</a:t>
            </a:r>
            <a:r>
              <a:rPr lang="en-US" sz="5100" baseline="-25000" dirty="0">
                <a:latin typeface="Arial"/>
                <a:cs typeface="Arial"/>
              </a:rPr>
              <a:t>0</a:t>
            </a:r>
            <a:r>
              <a:rPr lang="en-US" sz="5100" dirty="0">
                <a:latin typeface="Arial"/>
                <a:cs typeface="Arial"/>
              </a:rPr>
              <a:t> + </a:t>
            </a:r>
            <a:r>
              <a:rPr lang="en-US" sz="5100" dirty="0" err="1">
                <a:latin typeface="Arial"/>
                <a:cs typeface="Arial"/>
              </a:rPr>
              <a:t>γ</a:t>
            </a:r>
            <a:r>
              <a:rPr lang="en-US" sz="5100" dirty="0" smtClean="0">
                <a:latin typeface="Arial"/>
                <a:cs typeface="Arial"/>
              </a:rPr>
              <a:t>)</a:t>
            </a:r>
            <a:r>
              <a:rPr lang="en-US" sz="5100" dirty="0">
                <a:latin typeface="Arial"/>
                <a:cs typeface="Arial"/>
              </a:rPr>
              <a:t> </a:t>
            </a:r>
            <a:r>
              <a:rPr lang="en-US" sz="5100" dirty="0" smtClean="0">
                <a:latin typeface="Arial"/>
                <a:cs typeface="Arial"/>
              </a:rPr>
              <a:t>the </a:t>
            </a:r>
            <a:r>
              <a:rPr lang="en-US" sz="5100" dirty="0">
                <a:latin typeface="Arial"/>
                <a:cs typeface="Arial"/>
              </a:rPr>
              <a:t>N-P cut-off c</a:t>
            </a:r>
            <a:r>
              <a:rPr lang="en-US" sz="5100" baseline="-25000" dirty="0">
                <a:latin typeface="Arial"/>
                <a:cs typeface="Arial"/>
              </a:rPr>
              <a:t>α</a:t>
            </a:r>
            <a:r>
              <a:rPr lang="en-US" sz="5100" dirty="0">
                <a:latin typeface="Arial"/>
                <a:cs typeface="Arial"/>
              </a:rPr>
              <a:t>. </a:t>
            </a:r>
          </a:p>
          <a:p>
            <a:pPr marL="0" indent="0">
              <a:buNone/>
            </a:pPr>
            <a:endParaRPr lang="en-US" dirty="0"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8751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0025" y="880064"/>
            <a:ext cx="7400201" cy="4843005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i="1" dirty="0" smtClean="0">
                <a:latin typeface="Arial"/>
                <a:cs typeface="Arial"/>
              </a:rPr>
              <a:t>FEV(ii) in terms of </a:t>
            </a:r>
            <a:r>
              <a:rPr lang="en-US" sz="3200" i="1" dirty="0" err="1">
                <a:latin typeface="Arial"/>
                <a:cs typeface="Arial"/>
              </a:rPr>
              <a:t>Π</a:t>
            </a:r>
            <a:r>
              <a:rPr lang="en-US" sz="3200" dirty="0">
                <a:latin typeface="Arial"/>
                <a:cs typeface="Arial"/>
              </a:rPr>
              <a:t>(</a:t>
            </a:r>
            <a:r>
              <a:rPr lang="en-US" sz="3200" dirty="0" err="1">
                <a:latin typeface="Arial"/>
                <a:cs typeface="Arial"/>
              </a:rPr>
              <a:t>γ</a:t>
            </a:r>
            <a:r>
              <a:rPr lang="en-US" sz="3200" dirty="0">
                <a:latin typeface="Arial"/>
                <a:cs typeface="Arial"/>
              </a:rPr>
              <a:t>) </a:t>
            </a:r>
            <a:endParaRPr lang="en-US" sz="3200" i="1" dirty="0" smtClean="0"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b="1" i="1" dirty="0" smtClean="0">
                <a:latin typeface="Arial"/>
                <a:cs typeface="Arial"/>
              </a:rPr>
              <a:t>P</a:t>
            </a:r>
            <a:r>
              <a:rPr lang="en-US" b="1" i="1" dirty="0">
                <a:latin typeface="Arial"/>
                <a:cs typeface="Arial"/>
              </a:rPr>
              <a:t>-value is modest</a:t>
            </a:r>
            <a:r>
              <a:rPr lang="en-US" i="1" dirty="0">
                <a:latin typeface="Arial"/>
                <a:cs typeface="Arial"/>
              </a:rPr>
              <a:t> (not small):</a:t>
            </a:r>
            <a:r>
              <a:rPr lang="en-US" b="1" dirty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Since the data accord with the null hypothesis, FEV directs us to examine the probability of observing a </a:t>
            </a:r>
            <a:r>
              <a:rPr lang="en-US" i="1" dirty="0">
                <a:latin typeface="Arial"/>
                <a:cs typeface="Arial"/>
              </a:rPr>
              <a:t>result more discordant from H</a:t>
            </a:r>
            <a:r>
              <a:rPr lang="en-US" i="1" baseline="-25000" dirty="0">
                <a:latin typeface="Arial"/>
                <a:cs typeface="Arial"/>
              </a:rPr>
              <a:t>0</a:t>
            </a:r>
            <a:r>
              <a:rPr lang="en-US" dirty="0">
                <a:latin typeface="Arial"/>
                <a:cs typeface="Arial"/>
              </a:rPr>
              <a:t> if </a:t>
            </a:r>
            <a:r>
              <a:rPr lang="en-US" dirty="0" smtClean="0">
                <a:latin typeface="Arial"/>
                <a:cs typeface="Arial"/>
              </a:rPr>
              <a:t> µ </a:t>
            </a:r>
            <a:r>
              <a:rPr lang="en-US" dirty="0">
                <a:latin typeface="Arial"/>
                <a:cs typeface="Arial"/>
              </a:rPr>
              <a:t>= µ</a:t>
            </a:r>
            <a:r>
              <a:rPr lang="en-US" baseline="-25000" dirty="0">
                <a:latin typeface="Arial"/>
                <a:cs typeface="Arial"/>
              </a:rPr>
              <a:t>0</a:t>
            </a:r>
            <a:r>
              <a:rPr lang="en-US" dirty="0">
                <a:latin typeface="Arial"/>
                <a:cs typeface="Arial"/>
              </a:rPr>
              <a:t> +</a:t>
            </a:r>
            <a:r>
              <a:rPr lang="en-US" dirty="0" err="1">
                <a:latin typeface="Arial"/>
                <a:cs typeface="Arial"/>
              </a:rPr>
              <a:t>γ</a:t>
            </a:r>
            <a:r>
              <a:rPr lang="en-US" dirty="0">
                <a:latin typeface="Arial"/>
                <a:cs typeface="Arial"/>
              </a:rPr>
              <a:t>: </a:t>
            </a:r>
            <a:endParaRPr lang="en-US" dirty="0" smtClean="0">
              <a:latin typeface="Arial"/>
              <a:cs typeface="Arial"/>
            </a:endParaRPr>
          </a:p>
          <a:p>
            <a:pPr marL="0" indent="0">
              <a:buNone/>
            </a:pPr>
            <a:endParaRPr lang="en-US" i="1" dirty="0"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dirty="0" smtClean="0">
                <a:latin typeface="Arial"/>
                <a:cs typeface="Arial"/>
              </a:rPr>
              <a:t>If </a:t>
            </a:r>
            <a:r>
              <a:rPr lang="en-US" i="1" dirty="0" err="1">
                <a:latin typeface="Arial"/>
                <a:cs typeface="Arial"/>
              </a:rPr>
              <a:t>Π</a:t>
            </a:r>
            <a:r>
              <a:rPr lang="en-US" dirty="0">
                <a:latin typeface="Arial"/>
                <a:cs typeface="Arial"/>
              </a:rPr>
              <a:t>(</a:t>
            </a:r>
            <a:r>
              <a:rPr lang="en-US" dirty="0" err="1">
                <a:latin typeface="Arial"/>
                <a:cs typeface="Arial"/>
              </a:rPr>
              <a:t>γ</a:t>
            </a:r>
            <a:r>
              <a:rPr lang="en-US" dirty="0">
                <a:latin typeface="Arial"/>
                <a:cs typeface="Arial"/>
              </a:rPr>
              <a:t>) = </a:t>
            </a:r>
            <a:r>
              <a:rPr lang="en-US" dirty="0" err="1">
                <a:latin typeface="Arial"/>
                <a:cs typeface="Arial"/>
              </a:rPr>
              <a:t>Pr</a:t>
            </a:r>
            <a:r>
              <a:rPr lang="en-US" dirty="0">
                <a:latin typeface="Arial"/>
                <a:cs typeface="Arial"/>
              </a:rPr>
              <a:t>(d &gt; d</a:t>
            </a:r>
            <a:r>
              <a:rPr lang="en-US" baseline="-25000" dirty="0">
                <a:latin typeface="Arial"/>
                <a:cs typeface="Arial"/>
              </a:rPr>
              <a:t>0</a:t>
            </a:r>
            <a:r>
              <a:rPr lang="en-US" dirty="0">
                <a:latin typeface="Arial"/>
                <a:cs typeface="Arial"/>
              </a:rPr>
              <a:t>; µ</a:t>
            </a:r>
            <a:r>
              <a:rPr lang="en-US" baseline="-25000" dirty="0">
                <a:latin typeface="Arial"/>
                <a:cs typeface="Arial"/>
              </a:rPr>
              <a:t>0</a:t>
            </a:r>
            <a:r>
              <a:rPr lang="en-US" dirty="0">
                <a:latin typeface="Arial"/>
                <a:cs typeface="Arial"/>
              </a:rPr>
              <a:t> + </a:t>
            </a:r>
            <a:r>
              <a:rPr lang="en-US" dirty="0" err="1">
                <a:latin typeface="Arial"/>
                <a:cs typeface="Arial"/>
              </a:rPr>
              <a:t>γ</a:t>
            </a:r>
            <a:r>
              <a:rPr lang="en-US" dirty="0" smtClean="0">
                <a:latin typeface="Arial"/>
                <a:cs typeface="Arial"/>
              </a:rPr>
              <a:t>) is </a:t>
            </a:r>
            <a:r>
              <a:rPr lang="en-US" dirty="0">
                <a:latin typeface="Arial"/>
                <a:cs typeface="Arial"/>
              </a:rPr>
              <a:t>very high, </a:t>
            </a:r>
            <a:r>
              <a:rPr lang="en-US" dirty="0" smtClean="0">
                <a:latin typeface="Arial"/>
                <a:cs typeface="Arial"/>
              </a:rPr>
              <a:t>the </a:t>
            </a:r>
            <a:r>
              <a:rPr lang="en-US" dirty="0">
                <a:latin typeface="Arial"/>
                <a:cs typeface="Arial"/>
              </a:rPr>
              <a:t>data indicate that µ</a:t>
            </a:r>
            <a:r>
              <a:rPr lang="en-US" i="1" dirty="0">
                <a:latin typeface="Arial"/>
                <a:cs typeface="Arial"/>
              </a:rPr>
              <a:t>&lt; </a:t>
            </a:r>
            <a:r>
              <a:rPr lang="en-US" dirty="0">
                <a:latin typeface="Arial"/>
                <a:cs typeface="Arial"/>
              </a:rPr>
              <a:t>µ</a:t>
            </a:r>
            <a:r>
              <a:rPr lang="en-US" baseline="-25000" dirty="0">
                <a:latin typeface="Arial"/>
                <a:cs typeface="Arial"/>
              </a:rPr>
              <a:t>0</a:t>
            </a:r>
            <a:r>
              <a:rPr lang="en-US" dirty="0">
                <a:latin typeface="Arial"/>
                <a:cs typeface="Arial"/>
              </a:rPr>
              <a:t> +</a:t>
            </a:r>
            <a:r>
              <a:rPr lang="en-US" dirty="0" err="1">
                <a:latin typeface="Arial"/>
                <a:cs typeface="Arial"/>
              </a:rPr>
              <a:t>γ</a:t>
            </a:r>
            <a:r>
              <a:rPr lang="en-US" dirty="0">
                <a:latin typeface="Arial"/>
                <a:cs typeface="Arial"/>
              </a:rPr>
              <a:t>.  </a:t>
            </a:r>
          </a:p>
          <a:p>
            <a:pPr marL="0" indent="0">
              <a:buNone/>
            </a:pPr>
            <a:r>
              <a:rPr lang="en-US" dirty="0">
                <a:latin typeface="Arial"/>
                <a:cs typeface="Arial"/>
              </a:rPr>
              <a:t>Here </a:t>
            </a:r>
            <a:r>
              <a:rPr lang="en-US" i="1" dirty="0" err="1">
                <a:latin typeface="Arial"/>
                <a:cs typeface="Arial"/>
              </a:rPr>
              <a:t>Π</a:t>
            </a:r>
            <a:r>
              <a:rPr lang="en-US" dirty="0">
                <a:latin typeface="Arial"/>
                <a:cs typeface="Arial"/>
              </a:rPr>
              <a:t>(</a:t>
            </a:r>
            <a:r>
              <a:rPr lang="en-US" dirty="0" err="1">
                <a:latin typeface="Arial"/>
                <a:cs typeface="Arial"/>
              </a:rPr>
              <a:t>γ</a:t>
            </a:r>
            <a:r>
              <a:rPr lang="en-US" dirty="0">
                <a:latin typeface="Arial"/>
                <a:cs typeface="Arial"/>
              </a:rPr>
              <a:t>) gives the severity with which the test has probed the discrepancy </a:t>
            </a:r>
            <a:r>
              <a:rPr lang="en-US" dirty="0" err="1">
                <a:latin typeface="Arial"/>
                <a:cs typeface="Arial"/>
              </a:rPr>
              <a:t>γ</a:t>
            </a:r>
            <a:r>
              <a:rPr lang="en-US" dirty="0">
                <a:latin typeface="Arial"/>
                <a:cs typeface="Arial"/>
              </a:rPr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42701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Arial"/>
                <a:cs typeface="Arial"/>
              </a:rPr>
              <a:t>FEV (</a:t>
            </a:r>
            <a:r>
              <a:rPr lang="en-US" sz="3200" dirty="0" err="1">
                <a:latin typeface="Arial"/>
                <a:cs typeface="Arial"/>
              </a:rPr>
              <a:t>ia</a:t>
            </a:r>
            <a:r>
              <a:rPr lang="en-US" sz="3200" dirty="0" smtClean="0">
                <a:latin typeface="Arial"/>
                <a:cs typeface="Arial"/>
              </a:rPr>
              <a:t>)</a:t>
            </a:r>
            <a:r>
              <a:rPr lang="en-US" sz="3200" dirty="0">
                <a:latin typeface="Arial"/>
                <a:cs typeface="Arial"/>
              </a:rPr>
              <a:t> </a:t>
            </a:r>
            <a:r>
              <a:rPr lang="en-US" sz="3200" dirty="0" smtClean="0">
                <a:latin typeface="Arial"/>
                <a:cs typeface="Arial"/>
              </a:rPr>
              <a:t>in terms of</a:t>
            </a:r>
            <a:r>
              <a:rPr lang="en-US" sz="3200" i="1" dirty="0" smtClean="0">
                <a:latin typeface="Arial"/>
                <a:cs typeface="Arial"/>
              </a:rPr>
              <a:t> </a:t>
            </a:r>
            <a:r>
              <a:rPr lang="en-US" sz="3200" i="1" dirty="0" err="1">
                <a:latin typeface="Arial"/>
                <a:cs typeface="Arial"/>
              </a:rPr>
              <a:t>Π</a:t>
            </a:r>
            <a:r>
              <a:rPr lang="en-US" sz="3200" dirty="0">
                <a:latin typeface="Arial"/>
                <a:cs typeface="Arial"/>
              </a:rPr>
              <a:t>(</a:t>
            </a:r>
            <a:r>
              <a:rPr lang="en-US" sz="3200" dirty="0" err="1">
                <a:latin typeface="Arial"/>
                <a:cs typeface="Arial"/>
              </a:rPr>
              <a:t>γ</a:t>
            </a:r>
            <a:r>
              <a:rPr lang="en-US" sz="3200" dirty="0">
                <a:latin typeface="Arial"/>
                <a:cs typeface="Arial"/>
              </a:rPr>
              <a:t>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0027" y="2119257"/>
            <a:ext cx="7310199" cy="3603812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Arial"/>
                <a:cs typeface="Arial"/>
              </a:rPr>
              <a:t>I</a:t>
            </a:r>
            <a:r>
              <a:rPr lang="en-US" dirty="0" smtClean="0">
                <a:latin typeface="Arial"/>
                <a:cs typeface="Arial"/>
              </a:rPr>
              <a:t>f</a:t>
            </a:r>
            <a:r>
              <a:rPr lang="en-US" i="1" dirty="0" smtClean="0">
                <a:latin typeface="Arial"/>
                <a:cs typeface="Arial"/>
              </a:rPr>
              <a:t> </a:t>
            </a:r>
            <a:r>
              <a:rPr lang="en-US" i="1" dirty="0" err="1">
                <a:latin typeface="Arial"/>
                <a:cs typeface="Arial"/>
              </a:rPr>
              <a:t>Π</a:t>
            </a:r>
            <a:r>
              <a:rPr lang="en-US" dirty="0">
                <a:latin typeface="Arial"/>
                <a:cs typeface="Arial"/>
              </a:rPr>
              <a:t>(</a:t>
            </a:r>
            <a:r>
              <a:rPr lang="en-US" dirty="0" err="1">
                <a:latin typeface="Arial"/>
                <a:cs typeface="Arial"/>
              </a:rPr>
              <a:t>γ</a:t>
            </a:r>
            <a:r>
              <a:rPr lang="en-US" dirty="0">
                <a:latin typeface="Arial"/>
                <a:cs typeface="Arial"/>
              </a:rPr>
              <a:t>) = </a:t>
            </a:r>
            <a:r>
              <a:rPr lang="en-US" dirty="0" err="1">
                <a:latin typeface="Arial"/>
                <a:cs typeface="Arial"/>
              </a:rPr>
              <a:t>Pr</a:t>
            </a:r>
            <a:r>
              <a:rPr lang="en-US" dirty="0">
                <a:latin typeface="Arial"/>
                <a:cs typeface="Arial"/>
              </a:rPr>
              <a:t>(d &gt; do; </a:t>
            </a:r>
            <a:r>
              <a:rPr lang="en-US" i="1" dirty="0">
                <a:latin typeface="Arial"/>
                <a:cs typeface="Arial"/>
              </a:rPr>
              <a:t>µ</a:t>
            </a:r>
            <a:r>
              <a:rPr lang="en-US" baseline="-25000" dirty="0">
                <a:latin typeface="Arial"/>
                <a:cs typeface="Arial"/>
              </a:rPr>
              <a:t>0</a:t>
            </a:r>
            <a:r>
              <a:rPr lang="en-US" dirty="0">
                <a:latin typeface="Arial"/>
                <a:cs typeface="Arial"/>
              </a:rPr>
              <a:t> +</a:t>
            </a:r>
            <a:r>
              <a:rPr lang="en-US" dirty="0" err="1">
                <a:latin typeface="Arial"/>
                <a:cs typeface="Arial"/>
              </a:rPr>
              <a:t>γ</a:t>
            </a:r>
            <a:r>
              <a:rPr lang="en-US" dirty="0">
                <a:latin typeface="Arial"/>
                <a:cs typeface="Arial"/>
              </a:rPr>
              <a:t>) = moderately high (greater than .3, .4, .5), then there’s poor grounds for </a:t>
            </a:r>
            <a:r>
              <a:rPr lang="en-US" dirty="0" smtClean="0">
                <a:latin typeface="Arial"/>
                <a:cs typeface="Arial"/>
              </a:rPr>
              <a:t>inferring µ</a:t>
            </a:r>
            <a:r>
              <a:rPr lang="en-US" baseline="-25000" dirty="0" smtClean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&gt; µ</a:t>
            </a:r>
            <a:r>
              <a:rPr lang="en-US" baseline="-25000" dirty="0">
                <a:latin typeface="Arial"/>
                <a:cs typeface="Arial"/>
              </a:rPr>
              <a:t>0</a:t>
            </a:r>
            <a:r>
              <a:rPr lang="en-US" dirty="0">
                <a:latin typeface="Arial"/>
                <a:cs typeface="Arial"/>
              </a:rPr>
              <a:t> + </a:t>
            </a:r>
            <a:r>
              <a:rPr lang="en-US" dirty="0" err="1">
                <a:latin typeface="Arial"/>
                <a:cs typeface="Arial"/>
              </a:rPr>
              <a:t>γ</a:t>
            </a:r>
            <a:r>
              <a:rPr lang="en-US" i="1" dirty="0" smtClean="0">
                <a:latin typeface="Arial"/>
                <a:cs typeface="Arial"/>
              </a:rPr>
              <a:t>.  </a:t>
            </a:r>
          </a:p>
          <a:p>
            <a:pPr marL="0" indent="0">
              <a:buNone/>
            </a:pPr>
            <a:endParaRPr lang="en-US" i="1" dirty="0"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dirty="0" smtClean="0">
                <a:latin typeface="Arial"/>
                <a:cs typeface="Arial"/>
              </a:rPr>
              <a:t>This </a:t>
            </a:r>
            <a:r>
              <a:rPr lang="en-US" dirty="0">
                <a:latin typeface="Arial"/>
                <a:cs typeface="Arial"/>
              </a:rPr>
              <a:t>is equivalent to saying</a:t>
            </a:r>
            <a:r>
              <a:rPr lang="en-US" i="1" dirty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the</a:t>
            </a:r>
            <a:r>
              <a:rPr lang="en-US" i="1" dirty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SEV(µ</a:t>
            </a:r>
            <a:r>
              <a:rPr lang="en-US" baseline="-25000" dirty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&gt; µ</a:t>
            </a:r>
            <a:r>
              <a:rPr lang="en-US" baseline="-25000" dirty="0">
                <a:latin typeface="Arial"/>
                <a:cs typeface="Arial"/>
              </a:rPr>
              <a:t>0</a:t>
            </a:r>
            <a:r>
              <a:rPr lang="en-US" dirty="0">
                <a:latin typeface="Arial"/>
                <a:cs typeface="Arial"/>
              </a:rPr>
              <a:t> +</a:t>
            </a:r>
            <a:r>
              <a:rPr lang="en-US" dirty="0" err="1">
                <a:latin typeface="Arial"/>
                <a:cs typeface="Arial"/>
              </a:rPr>
              <a:t>γ</a:t>
            </a:r>
            <a:r>
              <a:rPr lang="en-US" dirty="0">
                <a:latin typeface="Arial"/>
                <a:cs typeface="Arial"/>
              </a:rPr>
              <a:t>) is poor.</a:t>
            </a:r>
          </a:p>
          <a:p>
            <a:pPr marL="0" indent="0">
              <a:buNone/>
            </a:pPr>
            <a:endParaRPr lang="en-US" dirty="0"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20605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433103"/>
            <a:ext cx="6965245" cy="988305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Arial"/>
                <a:cs typeface="Arial"/>
              </a:rPr>
              <a:t>FEV/</a:t>
            </a:r>
            <a:r>
              <a:rPr lang="en-US" sz="3200" b="1" dirty="0" smtClean="0">
                <a:latin typeface="Arial"/>
                <a:cs typeface="Arial"/>
              </a:rPr>
              <a:t>SEV (for </a:t>
            </a:r>
            <a:r>
              <a:rPr lang="en-US" sz="3200" b="1" dirty="0" err="1" smtClean="0">
                <a:latin typeface="Arial"/>
                <a:cs typeface="Arial"/>
              </a:rPr>
              <a:t>Excur</a:t>
            </a:r>
            <a:r>
              <a:rPr lang="en-US" sz="3200" b="1" dirty="0" smtClean="0">
                <a:latin typeface="Arial"/>
                <a:cs typeface="Arial"/>
              </a:rPr>
              <a:t> 3 Tour III)</a:t>
            </a:r>
            <a:endParaRPr lang="en-US" sz="3200" b="1" dirty="0"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4083" y="1269946"/>
            <a:ext cx="7737007" cy="490433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800" dirty="0">
                <a:latin typeface="Arial"/>
                <a:cs typeface="Arial"/>
              </a:rPr>
              <a:t>Test T+: Normal testing: </a:t>
            </a:r>
            <a:r>
              <a:rPr lang="en-US" sz="2800" i="1" dirty="0">
                <a:latin typeface="Arial"/>
                <a:cs typeface="Arial"/>
              </a:rPr>
              <a:t>H</a:t>
            </a:r>
            <a:r>
              <a:rPr lang="en-US" sz="2800" baseline="-25000" dirty="0">
                <a:latin typeface="Arial"/>
                <a:cs typeface="Arial"/>
              </a:rPr>
              <a:t>0</a:t>
            </a:r>
            <a:r>
              <a:rPr lang="en-US" sz="2800" dirty="0">
                <a:latin typeface="Arial"/>
                <a:cs typeface="Arial"/>
              </a:rPr>
              <a:t>: </a:t>
            </a:r>
            <a:r>
              <a:rPr lang="en-US" sz="2800" dirty="0"/>
              <a:t>µ </a:t>
            </a:r>
            <a:r>
              <a:rPr lang="en-US" sz="2800" u="sng" dirty="0"/>
              <a:t>&lt;</a:t>
            </a:r>
            <a:r>
              <a:rPr lang="en-US" sz="2800" dirty="0"/>
              <a:t> µ</a:t>
            </a:r>
            <a:r>
              <a:rPr lang="en-US" sz="2800" baseline="-25000" dirty="0"/>
              <a:t>0</a:t>
            </a:r>
            <a:r>
              <a:rPr lang="en-US" sz="2800" dirty="0"/>
              <a:t> </a:t>
            </a:r>
            <a:r>
              <a:rPr lang="en-US" sz="2800" dirty="0">
                <a:latin typeface="Arial"/>
                <a:cs typeface="Arial"/>
              </a:rPr>
              <a:t>vs.  </a:t>
            </a:r>
            <a:r>
              <a:rPr lang="en-US" sz="2800" i="1" dirty="0">
                <a:latin typeface="Arial"/>
                <a:cs typeface="Arial"/>
              </a:rPr>
              <a:t>H</a:t>
            </a:r>
            <a:r>
              <a:rPr lang="en-US" sz="2800" baseline="-25000" dirty="0">
                <a:latin typeface="Arial"/>
                <a:cs typeface="Arial"/>
              </a:rPr>
              <a:t>1</a:t>
            </a:r>
            <a:r>
              <a:rPr lang="en-US" sz="2800" dirty="0"/>
              <a:t>: µ &gt; µ</a:t>
            </a:r>
            <a:r>
              <a:rPr lang="en-US" sz="2800" baseline="-25000" dirty="0"/>
              <a:t>0</a:t>
            </a:r>
            <a:r>
              <a:rPr lang="en-US" sz="2800" dirty="0"/>
              <a:t> </a:t>
            </a:r>
          </a:p>
          <a:p>
            <a:pPr marL="0" indent="0">
              <a:buNone/>
            </a:pPr>
            <a:r>
              <a:rPr lang="en-US" sz="2800" dirty="0"/>
              <a:t> 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sz="2800" dirty="0"/>
              <a:t> </a:t>
            </a:r>
            <a:r>
              <a:rPr lang="en-US" sz="2800" dirty="0">
                <a:latin typeface="Arial"/>
                <a:cs typeface="Arial"/>
              </a:rPr>
              <a:t>known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(FEV/SEV): If d(x) is statistically significant (P- value very small), then test T+ passes µ &gt; M</a:t>
            </a:r>
            <a:r>
              <a:rPr lang="en-US" sz="2600" baseline="-250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– k</a:t>
            </a:r>
            <a:r>
              <a:rPr lang="en-US" sz="2600" baseline="-250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</a:t>
            </a:r>
            <a:r>
              <a:rPr lang="en-US" sz="2600" baseline="-25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sz="2600" dirty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/√</a:t>
            </a:r>
            <a:r>
              <a:rPr lang="en-US" sz="2600" i="1" dirty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n 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with severity (1 – 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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marL="0" indent="0">
              <a:buNone/>
            </a:pP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(FEV/SEV): If d(x) is </a:t>
            </a:r>
            <a:r>
              <a:rPr lang="en-US" sz="2600" i="1" dirty="0"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statistically significant (P- value moderate), then test T+ passes µ &lt; M</a:t>
            </a:r>
            <a:r>
              <a:rPr lang="en-US" sz="2600" baseline="-250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+ k</a:t>
            </a:r>
            <a:r>
              <a:rPr lang="en-US" sz="2600" baseline="-250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</a:t>
            </a:r>
            <a:r>
              <a:rPr lang="en-US" sz="2600" baseline="-25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sz="2600" dirty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/√</a:t>
            </a:r>
            <a:r>
              <a:rPr lang="en-US" sz="2600" i="1" dirty="0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n 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with severity ( 1 – 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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</a:p>
          <a:p>
            <a:pPr marL="0" indent="0">
              <a:buNone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  </a:t>
            </a:r>
          </a:p>
          <a:p>
            <a:pPr marL="0" indent="0">
              <a:buNone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where P(d(X) &gt; k</a:t>
            </a:r>
            <a:r>
              <a:rPr lang="en-US" sz="2600" baseline="-250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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) = 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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70102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psa 2016">
  <a:themeElements>
    <a:clrScheme name="Capital">
      <a:dk1>
        <a:srgbClr val="000000"/>
      </a:dk1>
      <a:lt1>
        <a:srgbClr val="FFFFFF"/>
      </a:lt1>
      <a:dk2>
        <a:srgbClr val="6F6D5D"/>
      </a:dk2>
      <a:lt2>
        <a:srgbClr val="7C8F97"/>
      </a:lt2>
      <a:accent1>
        <a:srgbClr val="4B5A60"/>
      </a:accent1>
      <a:accent2>
        <a:srgbClr val="9C5238"/>
      </a:accent2>
      <a:accent3>
        <a:srgbClr val="504539"/>
      </a:accent3>
      <a:accent4>
        <a:srgbClr val="C1AD79"/>
      </a:accent4>
      <a:accent5>
        <a:srgbClr val="667559"/>
      </a:accent5>
      <a:accent6>
        <a:srgbClr val="BAD6AD"/>
      </a:accent6>
      <a:hlink>
        <a:srgbClr val="524A82"/>
      </a:hlink>
      <a:folHlink>
        <a:srgbClr val="8F9954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15068</TotalTime>
  <Words>2032</Words>
  <Application>Microsoft Macintosh PowerPoint</Application>
  <PresentationFormat>On-screen Show (4:3)</PresentationFormat>
  <Paragraphs>342</Paragraphs>
  <Slides>31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psa 2016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Frequentist Evidential Principle: FEV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Using Severity to Avoid Fallacies: Fallacy of Rejection: Large n problem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P-value “moderate”</vt:lpstr>
      <vt:lpstr>PowerPoint Presentation</vt:lpstr>
      <vt:lpstr>PowerPoint Presentation</vt:lpstr>
      <vt:lpstr>Π(γ): “sensitivity function”</vt:lpstr>
      <vt:lpstr>PowerPoint Presentation</vt:lpstr>
      <vt:lpstr>FEV (ia) in terms of Π(γ) </vt:lpstr>
      <vt:lpstr>FEV/SEV (for Excur 3 Tour III)</vt:lpstr>
    </vt:vector>
  </TitlesOfParts>
  <Company>Virginia Tech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Deborah Mayo</dc:creator>
  <cp:lastModifiedBy>Deborah Mayo</cp:lastModifiedBy>
  <cp:revision>1397</cp:revision>
  <cp:lastPrinted>2018-06-11T17:37:18Z</cp:lastPrinted>
  <dcterms:created xsi:type="dcterms:W3CDTF">2016-03-21T21:44:54Z</dcterms:created>
  <dcterms:modified xsi:type="dcterms:W3CDTF">2019-02-26T22:29:48Z</dcterms:modified>
</cp:coreProperties>
</file>