
<file path=[Content_Types].xml><?xml version="1.0" encoding="utf-8"?>
<Types xmlns="http://schemas.openxmlformats.org/package/2006/content-types">
  <Default Extension="docx" ContentType="application/vnd.openxmlformats-officedocument.wordprocessingml.document"/>
  <Default Extension="jpe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50"/>
  </p:notesMasterIdLst>
  <p:handoutMasterIdLst>
    <p:handoutMasterId r:id="rId51"/>
  </p:handoutMasterIdLst>
  <p:sldIdLst>
    <p:sldId id="430" r:id="rId2"/>
    <p:sldId id="468" r:id="rId3"/>
    <p:sldId id="504" r:id="rId4"/>
    <p:sldId id="414" r:id="rId5"/>
    <p:sldId id="442" r:id="rId6"/>
    <p:sldId id="463" r:id="rId7"/>
    <p:sldId id="491" r:id="rId8"/>
    <p:sldId id="492" r:id="rId9"/>
    <p:sldId id="263" r:id="rId10"/>
    <p:sldId id="465" r:id="rId11"/>
    <p:sldId id="466" r:id="rId12"/>
    <p:sldId id="467" r:id="rId13"/>
    <p:sldId id="357" r:id="rId14"/>
    <p:sldId id="427" r:id="rId15"/>
    <p:sldId id="275" r:id="rId16"/>
    <p:sldId id="276" r:id="rId17"/>
    <p:sldId id="359" r:id="rId18"/>
    <p:sldId id="517" r:id="rId19"/>
    <p:sldId id="280" r:id="rId20"/>
    <p:sldId id="420" r:id="rId21"/>
    <p:sldId id="524" r:id="rId22"/>
    <p:sldId id="367" r:id="rId23"/>
    <p:sldId id="368" r:id="rId24"/>
    <p:sldId id="369" r:id="rId25"/>
    <p:sldId id="371" r:id="rId26"/>
    <p:sldId id="493" r:id="rId27"/>
    <p:sldId id="373" r:id="rId28"/>
    <p:sldId id="375" r:id="rId29"/>
    <p:sldId id="471" r:id="rId30"/>
    <p:sldId id="472" r:id="rId31"/>
    <p:sldId id="469" r:id="rId32"/>
    <p:sldId id="525" r:id="rId33"/>
    <p:sldId id="496" r:id="rId34"/>
    <p:sldId id="377" r:id="rId35"/>
    <p:sldId id="490" r:id="rId36"/>
    <p:sldId id="487" r:id="rId37"/>
    <p:sldId id="523" r:id="rId38"/>
    <p:sldId id="522" r:id="rId39"/>
    <p:sldId id="488" r:id="rId40"/>
    <p:sldId id="501" r:id="rId41"/>
    <p:sldId id="473" r:id="rId42"/>
    <p:sldId id="497" r:id="rId43"/>
    <p:sldId id="486" r:id="rId44"/>
    <p:sldId id="520" r:id="rId45"/>
    <p:sldId id="507" r:id="rId46"/>
    <p:sldId id="508" r:id="rId47"/>
    <p:sldId id="516" r:id="rId48"/>
    <p:sldId id="483" r:id="rId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191A"/>
    <a:srgbClr val="431217"/>
    <a:srgbClr val="632121"/>
    <a:srgbClr val="4A1919"/>
    <a:srgbClr val="2A0E0D"/>
    <a:srgbClr val="D84848"/>
    <a:srgbClr val="8D3030"/>
    <a:srgbClr val="FFC6B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3" autoAdjust="0"/>
    <p:restoredTop sz="94599" autoAdjust="0"/>
  </p:normalViewPr>
  <p:slideViewPr>
    <p:cSldViewPr snapToGrid="0" snapToObjects="1">
      <p:cViewPr varScale="1">
        <p:scale>
          <a:sx n="106" d="100"/>
          <a:sy n="106" d="100"/>
        </p:scale>
        <p:origin x="1840" y="168"/>
      </p:cViewPr>
      <p:guideLst>
        <p:guide orient="horz" pos="2160"/>
        <p:guide pos="2880"/>
      </p:guideLst>
    </p:cSldViewPr>
  </p:slideViewPr>
  <p:outlineViewPr>
    <p:cViewPr>
      <p:scale>
        <a:sx n="33" d="100"/>
        <a:sy n="33" d="100"/>
      </p:scale>
      <p:origin x="0" y="54536"/>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F24F0B3-900A-E44F-A521-451C74121DA8}" type="datetimeFigureOut">
              <a:rPr lang="en-US" smtClean="0"/>
              <a:t>4/3/19</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0556113-F0C3-0642-833E-2208AA5EE699}" type="slidenum">
              <a:rPr lang="en-US" smtClean="0"/>
              <a:t>‹#›</a:t>
            </a:fld>
            <a:endParaRPr lang="en-US" dirty="0"/>
          </a:p>
        </p:txBody>
      </p:sp>
    </p:spTree>
    <p:extLst>
      <p:ext uri="{BB962C8B-B14F-4D97-AF65-F5344CB8AC3E}">
        <p14:creationId xmlns:p14="http://schemas.microsoft.com/office/powerpoint/2010/main" val="88371419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B2A4CC0-0B72-F14C-B9B2-E4AE7AF7AD33}" type="datetimeFigureOut">
              <a:rPr lang="en-US" smtClean="0"/>
              <a:t>4/3/19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C67C62-35C7-7B4C-9426-7E132640553B}" type="slidenum">
              <a:rPr lang="en-US" smtClean="0"/>
              <a:t>‹#›</a:t>
            </a:fld>
            <a:endParaRPr lang="en-US" dirty="0"/>
          </a:p>
        </p:txBody>
      </p:sp>
    </p:spTree>
    <p:extLst>
      <p:ext uri="{BB962C8B-B14F-4D97-AF65-F5344CB8AC3E}">
        <p14:creationId xmlns:p14="http://schemas.microsoft.com/office/powerpoint/2010/main" val="103215146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en-US"/>
              <a:t>Click to edit Master title style</a:t>
            </a:r>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A55CCED1-C7A9-AD48-B837-91D6DADC8DDA}" type="datetime1">
              <a:rPr lang="en-US" smtClean="0"/>
              <a:t>4/3/19</a:t>
            </a:fld>
            <a:endParaRPr lang="en-US" dirty="0"/>
          </a:p>
        </p:txBody>
      </p:sp>
      <p:sp>
        <p:nvSpPr>
          <p:cNvPr id="5" name="Footer Placeholder 4"/>
          <p:cNvSpPr>
            <a:spLocks noGrp="1"/>
          </p:cNvSpPr>
          <p:nvPr>
            <p:ph type="ftr" sz="quarter" idx="11"/>
          </p:nvPr>
        </p:nvSpPr>
        <p:spPr>
          <a:xfrm>
            <a:off x="1174044" y="5357592"/>
            <a:ext cx="5034845" cy="365125"/>
          </a:xfrm>
        </p:spPr>
        <p:txBody>
          <a:bodyPr/>
          <a:lstStyle/>
          <a:p>
            <a:endParaRPr lang="en-US" dirty="0"/>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651FC063-5EA9-49AF-AFAF-D68C9E82B23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D411896-1DAE-EC44-A30D-27524E2BAD30}" type="datetime1">
              <a:rPr lang="en-US" smtClean="0"/>
              <a:t>4/3/19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51FC063-5EA9-49AF-AFAF-D68C9E82B23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en-US"/>
              <a:t>Click to edit Master title style</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9B46439-DDA0-CA40-A764-DE26366A1B3C}" type="datetime1">
              <a:rPr lang="en-US" smtClean="0"/>
              <a:t>4/3/19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51FC063-5EA9-49AF-AFAF-D68C9E82B23B}"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Date Placeholder 4"/>
          <p:cNvSpPr>
            <a:spLocks noGrp="1"/>
          </p:cNvSpPr>
          <p:nvPr>
            <p:ph type="dt" sz="half" idx="10"/>
          </p:nvPr>
        </p:nvSpPr>
        <p:spPr/>
        <p:txBody>
          <a:bodyPr/>
          <a:lstStyle/>
          <a:p>
            <a:fld id="{249A101E-ECF0-594D-AF76-AB5B28E52C57}" type="datetime1">
              <a:rPr lang="en-US" smtClean="0"/>
              <a:t>4/3/19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51FC063-5EA9-49AF-AFAF-D68C9E82B23B}" type="slidenum">
              <a:rPr lang="en-US" smtClean="0"/>
              <a:pPr/>
              <a:t>‹#›</a:t>
            </a:fld>
            <a:endParaRPr lang="en-US" dirty="0"/>
          </a:p>
        </p:txBody>
      </p:sp>
      <p:sp>
        <p:nvSpPr>
          <p:cNvPr id="9" name="Content Placeholder 8"/>
          <p:cNvSpPr>
            <a:spLocks noGrp="1"/>
          </p:cNvSpPr>
          <p:nvPr>
            <p:ph sz="quarter" idx="13"/>
          </p:nvPr>
        </p:nvSpPr>
        <p:spPr>
          <a:xfrm>
            <a:off x="1298448" y="2121407"/>
            <a:ext cx="3200400" cy="360273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4"/>
          </p:nvPr>
        </p:nvSpPr>
        <p:spPr>
          <a:xfrm>
            <a:off x="4663440" y="2119313"/>
            <a:ext cx="3200400" cy="36052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28BBE6F2-9299-D44B-8821-A8C5796418DE}" type="datetime1">
              <a:rPr lang="en-US" smtClean="0"/>
              <a:t>4/3/19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1FC063-5EA9-49AF-AFAF-D68C9E82B23B}" type="slidenum">
              <a:rPr lang="en-US" smtClean="0"/>
              <a:pPr/>
              <a:t>‹#›</a:t>
            </a:fld>
            <a:endParaRPr lang="en-US" dirty="0"/>
          </a:p>
        </p:txBody>
      </p:sp>
      <p:sp>
        <p:nvSpPr>
          <p:cNvPr id="11" name="Content Placeholder 10"/>
          <p:cNvSpPr>
            <a:spLocks noGrp="1"/>
          </p:cNvSpPr>
          <p:nvPr>
            <p:ph sz="quarter" idx="13"/>
          </p:nvPr>
        </p:nvSpPr>
        <p:spPr>
          <a:xfrm>
            <a:off x="1298448" y="2944368"/>
            <a:ext cx="3227832" cy="2779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22D9C85-643E-7D40-A78B-0747A1476D6F}" type="datetime1">
              <a:rPr lang="en-US" smtClean="0"/>
              <a:t>4/3/19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51FC063-5EA9-49AF-AFAF-D68C9E82B23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03365A-1F89-C048-9AF4-847E334452C7}" type="datetime1">
              <a:rPr lang="en-US" smtClean="0"/>
              <a:t>4/3/19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51FC063-5EA9-49AF-AFAF-D68C9E82B23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en-US"/>
              <a:t>Click to edit Master title style</a:t>
            </a:r>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rot="60000">
            <a:off x="6341698" y="5885672"/>
            <a:ext cx="1213821" cy="365125"/>
          </a:xfrm>
        </p:spPr>
        <p:txBody>
          <a:bodyPr/>
          <a:lstStyle/>
          <a:p>
            <a:fld id="{10BF900F-F254-4C47-839F-6EFC8D7959A7}" type="datetime1">
              <a:rPr lang="en-US" smtClean="0"/>
              <a:t>4/3/19</a:t>
            </a:fld>
            <a:endParaRPr lang="en-US" dirty="0"/>
          </a:p>
        </p:txBody>
      </p:sp>
      <p:sp>
        <p:nvSpPr>
          <p:cNvPr id="6" name="Footer Placeholder 5"/>
          <p:cNvSpPr>
            <a:spLocks noGrp="1"/>
          </p:cNvSpPr>
          <p:nvPr>
            <p:ph type="ftr" sz="quarter" idx="11"/>
          </p:nvPr>
        </p:nvSpPr>
        <p:spPr>
          <a:xfrm rot="-60000">
            <a:off x="914554" y="5829261"/>
            <a:ext cx="3522607" cy="365125"/>
          </a:xfrm>
        </p:spPr>
        <p:txBody>
          <a:bodyPr/>
          <a:lstStyle/>
          <a:p>
            <a:endParaRPr lang="en-US" dirty="0"/>
          </a:p>
        </p:txBody>
      </p:sp>
      <p:sp>
        <p:nvSpPr>
          <p:cNvPr id="7" name="Slide Number Placeholder 6"/>
          <p:cNvSpPr>
            <a:spLocks noGrp="1"/>
          </p:cNvSpPr>
          <p:nvPr>
            <p:ph type="sldNum" sz="quarter" idx="12"/>
          </p:nvPr>
        </p:nvSpPr>
        <p:spPr>
          <a:xfrm rot="60000">
            <a:off x="7557313" y="5896961"/>
            <a:ext cx="554023" cy="365125"/>
          </a:xfrm>
        </p:spPr>
        <p:txBody>
          <a:bodyPr/>
          <a:lstStyle/>
          <a:p>
            <a:fld id="{651FC063-5EA9-49AF-AFAF-D68C9E82B23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Drag picture to placeholder or click icon to add</a:t>
            </a:r>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rot="60000">
            <a:off x="6345936" y="5888737"/>
            <a:ext cx="1213821" cy="365125"/>
          </a:xfrm>
        </p:spPr>
        <p:txBody>
          <a:bodyPr/>
          <a:lstStyle/>
          <a:p>
            <a:fld id="{D94EEA4F-A84A-C242-BB32-BD64AF430D0D}" type="datetime1">
              <a:rPr lang="en-US" smtClean="0"/>
              <a:t>4/3/19</a:t>
            </a:fld>
            <a:endParaRPr lang="en-US" dirty="0"/>
          </a:p>
        </p:txBody>
      </p:sp>
      <p:sp>
        <p:nvSpPr>
          <p:cNvPr id="6" name="Footer Placeholder 5"/>
          <p:cNvSpPr>
            <a:spLocks noGrp="1"/>
          </p:cNvSpPr>
          <p:nvPr>
            <p:ph type="ftr" sz="quarter" idx="11"/>
          </p:nvPr>
        </p:nvSpPr>
        <p:spPr>
          <a:xfrm rot="-60000">
            <a:off x="914569" y="5831037"/>
            <a:ext cx="3319043" cy="365125"/>
          </a:xfrm>
        </p:spPr>
        <p:txBody>
          <a:bodyPr/>
          <a:lstStyle/>
          <a:p>
            <a:endParaRPr lang="en-US" dirty="0"/>
          </a:p>
        </p:txBody>
      </p:sp>
      <p:sp>
        <p:nvSpPr>
          <p:cNvPr id="7" name="Slide Number Placeholder 6"/>
          <p:cNvSpPr>
            <a:spLocks noGrp="1"/>
          </p:cNvSpPr>
          <p:nvPr>
            <p:ph type="sldNum" sz="quarter" idx="12"/>
          </p:nvPr>
        </p:nvSpPr>
        <p:spPr>
          <a:xfrm rot="60000">
            <a:off x="7562089" y="5900026"/>
            <a:ext cx="554023" cy="365125"/>
          </a:xfrm>
        </p:spPr>
        <p:txBody>
          <a:bodyPr/>
          <a:lstStyle/>
          <a:p>
            <a:fld id="{651FC063-5EA9-49AF-AFAF-D68C9E82B23B}"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82FCDAE-D276-2147-84B0-45481B709F1E}" type="datetime1">
              <a:rPr lang="en-US" smtClean="0"/>
              <a:t>4/3/19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51FC063-5EA9-49AF-AFAF-D68C9E82B23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453D5E9-F9BD-8947-94BA-193A2EC21BC4}" type="datetime1">
              <a:rPr lang="en-US" smtClean="0"/>
              <a:t>4/3/19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51FC063-5EA9-49AF-AFAF-D68C9E82B23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2A3F63B1-9D69-B543-8F89-198729119231}" type="datetime1">
              <a:rPr lang="en-US" smtClean="0"/>
              <a:t>4/3/19</a:t>
            </a:fld>
            <a:endParaRPr lang="en-US" dirty="0"/>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lang="en-US" dirty="0"/>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651FC063-5EA9-49AF-AFAF-D68C9E82B23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package" Target="../embeddings/Microsoft_Word_Document.docx"/><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185332" y="1066801"/>
            <a:ext cx="6739467" cy="2565399"/>
          </a:xfrm>
        </p:spPr>
        <p:txBody>
          <a:bodyPr>
            <a:normAutofit fontScale="90000"/>
          </a:bodyPr>
          <a:lstStyle/>
          <a:p>
            <a:pPr>
              <a:spcBef>
                <a:spcPts val="0"/>
              </a:spcBef>
            </a:pPr>
            <a:br>
              <a:rPr lang="en-US" sz="2800" dirty="0">
                <a:latin typeface="Arial"/>
                <a:cs typeface="Arial"/>
              </a:rPr>
            </a:br>
            <a:br>
              <a:rPr lang="en-US" sz="2800" dirty="0">
                <a:latin typeface="Arial"/>
                <a:cs typeface="Arial"/>
              </a:rPr>
            </a:br>
            <a:br>
              <a:rPr lang="en-US" sz="2800" dirty="0">
                <a:latin typeface="Arial"/>
                <a:cs typeface="Arial"/>
              </a:rPr>
            </a:br>
            <a:br>
              <a:rPr lang="en-US" sz="2800" dirty="0">
                <a:latin typeface="Arial"/>
                <a:cs typeface="Arial"/>
              </a:rPr>
            </a:br>
            <a:br>
              <a:rPr lang="en-US" sz="2800" dirty="0">
                <a:latin typeface="Arial"/>
                <a:cs typeface="Arial"/>
              </a:rPr>
            </a:br>
            <a:br>
              <a:rPr lang="en-US" sz="2800" dirty="0">
                <a:latin typeface="Arial"/>
                <a:cs typeface="Arial"/>
              </a:rPr>
            </a:br>
            <a:br>
              <a:rPr lang="en-US" sz="2800" dirty="0">
                <a:latin typeface="Arial"/>
                <a:cs typeface="Arial"/>
              </a:rPr>
            </a:br>
            <a:br>
              <a:rPr lang="en-US" sz="2800" dirty="0">
                <a:latin typeface="Arial"/>
                <a:cs typeface="Arial"/>
              </a:rPr>
            </a:br>
            <a:br>
              <a:rPr lang="en-US" sz="2800" dirty="0">
                <a:latin typeface="Arial"/>
                <a:cs typeface="Arial"/>
              </a:rPr>
            </a:br>
            <a:r>
              <a:rPr lang="en-US" sz="3600" b="1" dirty="0">
                <a:latin typeface="Arial"/>
                <a:cs typeface="Arial"/>
              </a:rPr>
              <a:t>Replication Crises and Hidden Controversies in Phil Stat</a:t>
            </a:r>
            <a:br>
              <a:rPr lang="en-US" sz="3100" i="1" dirty="0">
                <a:solidFill>
                  <a:srgbClr val="632121"/>
                </a:solidFill>
                <a:latin typeface="Arial"/>
                <a:cs typeface="Arial"/>
              </a:rPr>
            </a:br>
            <a:r>
              <a:rPr lang="en-US" sz="3100" i="1" dirty="0">
                <a:solidFill>
                  <a:srgbClr val="632121"/>
                </a:solidFill>
                <a:latin typeface="Arial"/>
                <a:cs typeface="Arial"/>
              </a:rPr>
              <a:t>OVERVIEW</a:t>
            </a:r>
            <a:br>
              <a:rPr lang="en-US" sz="3600" i="1" dirty="0">
                <a:solidFill>
                  <a:srgbClr val="632121"/>
                </a:solidFill>
                <a:latin typeface="Arial"/>
                <a:cs typeface="Arial"/>
              </a:rPr>
            </a:br>
            <a:r>
              <a:rPr lang="en-US" sz="3600" i="1" dirty="0">
                <a:latin typeface="Arial"/>
                <a:cs typeface="Arial"/>
              </a:rPr>
              <a:t>APRIL 3, 2019 6334/6614</a:t>
            </a:r>
            <a:endParaRPr lang="en-US" sz="3100" i="1" dirty="0">
              <a:latin typeface="Arial"/>
              <a:cs typeface="Arial"/>
            </a:endParaRPr>
          </a:p>
        </p:txBody>
      </p:sp>
    </p:spTree>
    <p:extLst>
      <p:ext uri="{BB962C8B-B14F-4D97-AF65-F5344CB8AC3E}">
        <p14:creationId xmlns:p14="http://schemas.microsoft.com/office/powerpoint/2010/main" val="4244469847"/>
      </p:ext>
    </p:extLst>
  </p:cSld>
  <p:clrMapOvr>
    <a:masterClrMapping/>
  </p:clrMapOvr>
  <mc:AlternateContent xmlns:mc="http://schemas.openxmlformats.org/markup-compatibility/2006" xmlns:p14="http://schemas.microsoft.com/office/powerpoint/2010/main">
    <mc:Choice Requires="p14">
      <p:transition spd="slow" p14:dur="2000" advTm="7147"/>
    </mc:Choice>
    <mc:Fallback xmlns="">
      <p:transition xmlns:p14="http://schemas.microsoft.com/office/powerpoint/2010/main" spd="slow" advTm="7147"/>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63040" y="1151467"/>
            <a:ext cx="6196405" cy="4657685"/>
          </a:xfrm>
        </p:spPr>
        <p:txBody>
          <a:bodyPr>
            <a:noAutofit/>
          </a:bodyPr>
          <a:lstStyle/>
          <a:p>
            <a:pPr>
              <a:buClrTx/>
              <a:buSzPct val="100000"/>
              <a:buFont typeface="Arial"/>
              <a:buChar char="•"/>
            </a:pPr>
            <a:r>
              <a:rPr lang="en-US" dirty="0">
                <a:latin typeface="Arial"/>
                <a:cs typeface="Arial"/>
              </a:rPr>
              <a:t> High-profile failures of replication have brought forth reams of reforms</a:t>
            </a:r>
          </a:p>
          <a:p>
            <a:pPr>
              <a:buClrTx/>
              <a:buSzPct val="100000"/>
              <a:buFont typeface="Arial"/>
              <a:buChar char="•"/>
            </a:pPr>
            <a:endParaRPr lang="en-GB" dirty="0">
              <a:latin typeface="Arial"/>
              <a:cs typeface="Arial"/>
            </a:endParaRPr>
          </a:p>
          <a:p>
            <a:pPr>
              <a:buClrTx/>
              <a:buSzPct val="100000"/>
              <a:buFont typeface="Arial"/>
              <a:buChar char="•"/>
            </a:pPr>
            <a:r>
              <a:rPr lang="en-US" dirty="0">
                <a:latin typeface="Arial"/>
                <a:cs typeface="Arial"/>
              </a:rPr>
              <a:t> How should the integrity of science be restored? </a:t>
            </a:r>
            <a:br>
              <a:rPr lang="en-US" dirty="0">
                <a:latin typeface="Arial"/>
                <a:cs typeface="Arial"/>
              </a:rPr>
            </a:br>
            <a:endParaRPr lang="en-GB" dirty="0">
              <a:latin typeface="Arial"/>
              <a:cs typeface="Arial"/>
            </a:endParaRPr>
          </a:p>
          <a:p>
            <a:pPr>
              <a:buClrTx/>
              <a:buSzPct val="100000"/>
              <a:buFont typeface="Arial"/>
              <a:buChar char="•"/>
            </a:pPr>
            <a:r>
              <a:rPr lang="en-US" dirty="0">
                <a:latin typeface="Arial"/>
                <a:cs typeface="Arial"/>
              </a:rPr>
              <a:t> Experts do not agree. </a:t>
            </a:r>
            <a:br>
              <a:rPr lang="en-US" dirty="0">
                <a:latin typeface="Arial"/>
                <a:cs typeface="Arial"/>
              </a:rPr>
            </a:br>
            <a:endParaRPr lang="en-GB" dirty="0">
              <a:latin typeface="Arial"/>
              <a:cs typeface="Arial"/>
            </a:endParaRPr>
          </a:p>
          <a:p>
            <a:pPr>
              <a:buClrTx/>
              <a:buSzPct val="100000"/>
              <a:buFont typeface="Arial"/>
              <a:buChar char="•"/>
            </a:pPr>
            <a:r>
              <a:rPr lang="en-US" dirty="0">
                <a:latin typeface="Arial"/>
                <a:cs typeface="Arial"/>
              </a:rPr>
              <a:t> We need to pull back the curtain on why. </a:t>
            </a:r>
            <a:endParaRPr lang="en-GB" dirty="0">
              <a:latin typeface="Arial"/>
              <a:cs typeface="Arial"/>
            </a:endParaRPr>
          </a:p>
        </p:txBody>
      </p:sp>
      <p:sp>
        <p:nvSpPr>
          <p:cNvPr id="4" name="Slide Number Placeholder 3"/>
          <p:cNvSpPr>
            <a:spLocks noGrp="1"/>
          </p:cNvSpPr>
          <p:nvPr>
            <p:ph type="sldNum" sz="quarter" idx="12"/>
          </p:nvPr>
        </p:nvSpPr>
        <p:spPr/>
        <p:txBody>
          <a:bodyPr/>
          <a:lstStyle/>
          <a:p>
            <a:fld id="{651FC063-5EA9-49AF-AFAF-D68C9E82B23B}" type="slidenum">
              <a:rPr lang="en-US" smtClean="0"/>
              <a:pPr/>
              <a:t>2</a:t>
            </a:fld>
            <a:endParaRPr lang="en-US" dirty="0"/>
          </a:p>
        </p:txBody>
      </p:sp>
    </p:spTree>
    <p:extLst>
      <p:ext uri="{BB962C8B-B14F-4D97-AF65-F5344CB8AC3E}">
        <p14:creationId xmlns:p14="http://schemas.microsoft.com/office/powerpoint/2010/main" val="3439550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9067" y="863600"/>
            <a:ext cx="7225158" cy="5147733"/>
          </a:xfrm>
        </p:spPr>
        <p:txBody>
          <a:bodyPr>
            <a:normAutofit fontScale="92500"/>
          </a:bodyPr>
          <a:lstStyle/>
          <a:p>
            <a:pPr marL="0" indent="0" algn="ctr">
              <a:buNone/>
            </a:pPr>
            <a:r>
              <a:rPr lang="en-US" b="1" dirty="0">
                <a:latin typeface="Arial"/>
                <a:cs typeface="Arial"/>
              </a:rPr>
              <a:t>Hidden Controversies</a:t>
            </a:r>
          </a:p>
          <a:p>
            <a:pPr marL="457200" lvl="0" indent="-457200">
              <a:buClrTx/>
              <a:buSzPct val="100000"/>
              <a:buAutoNum type="arabicPeriod"/>
            </a:pPr>
            <a:r>
              <a:rPr lang="en-US" b="1" dirty="0">
                <a:latin typeface="Arial"/>
                <a:cs typeface="Arial"/>
              </a:rPr>
              <a:t>The Statistics Wars</a:t>
            </a:r>
            <a:r>
              <a:rPr lang="en-US" dirty="0">
                <a:latin typeface="Arial"/>
                <a:cs typeface="Arial"/>
              </a:rPr>
              <a:t>: Age-old abuses, fallacies of statistics (Bayesian-frequentist, Fisher-N-P debates) simmer below todays debates; reformulations of frequentist methods are ignored</a:t>
            </a:r>
            <a:endParaRPr lang="en-GB" dirty="0">
              <a:latin typeface="Arial"/>
              <a:cs typeface="Arial"/>
            </a:endParaRPr>
          </a:p>
          <a:p>
            <a:pPr marL="457200" lvl="0" indent="-457200">
              <a:buClrTx/>
              <a:buSzPct val="100000"/>
              <a:buAutoNum type="arabicPeriod"/>
            </a:pPr>
            <a:r>
              <a:rPr lang="en-US" b="1" dirty="0">
                <a:latin typeface="Arial"/>
                <a:cs typeface="Arial"/>
              </a:rPr>
              <a:t>Replication Paradoxes</a:t>
            </a:r>
            <a:r>
              <a:rPr lang="en-US" dirty="0">
                <a:latin typeface="Arial"/>
                <a:cs typeface="Arial"/>
              </a:rPr>
              <a:t>: While a major source of handwringing stem from biasing selection effects—cherry picking, data dredging, trying and trying again, some reforms and preferred alternatives conflict with the needed error control.</a:t>
            </a:r>
            <a:endParaRPr lang="en-GB" dirty="0">
              <a:latin typeface="Arial"/>
              <a:cs typeface="Arial"/>
            </a:endParaRPr>
          </a:p>
          <a:p>
            <a:pPr marL="0" lvl="0" indent="0">
              <a:buNone/>
            </a:pPr>
            <a:r>
              <a:rPr lang="en-US" b="1" dirty="0">
                <a:latin typeface="Arial"/>
                <a:cs typeface="Arial"/>
              </a:rPr>
              <a:t>3.  Underlying assumptions </a:t>
            </a:r>
            <a:r>
              <a:rPr lang="en-US" dirty="0">
                <a:latin typeface="Arial"/>
                <a:cs typeface="Arial"/>
              </a:rPr>
              <a:t>and their violations </a:t>
            </a:r>
            <a:endParaRPr lang="en-GB" dirty="0">
              <a:latin typeface="Arial"/>
              <a:cs typeface="Arial"/>
            </a:endParaRPr>
          </a:p>
          <a:p>
            <a:pPr>
              <a:buClrTx/>
              <a:buSzPct val="100000"/>
              <a:buFont typeface="Arial"/>
              <a:buChar char="•"/>
            </a:pPr>
            <a:r>
              <a:rPr lang="en-US" dirty="0">
                <a:latin typeface="Arial"/>
                <a:cs typeface="Arial"/>
              </a:rPr>
              <a:t>    A) statistical model assumptions</a:t>
            </a:r>
            <a:endParaRPr lang="en-GB" dirty="0">
              <a:latin typeface="Arial"/>
              <a:cs typeface="Arial"/>
            </a:endParaRPr>
          </a:p>
          <a:p>
            <a:pPr>
              <a:buClrTx/>
              <a:buSzPct val="100000"/>
              <a:buFont typeface="Arial"/>
              <a:buChar char="•"/>
            </a:pPr>
            <a:r>
              <a:rPr lang="en-US" dirty="0">
                <a:latin typeface="Arial"/>
                <a:cs typeface="Arial"/>
              </a:rPr>
              <a:t>    B) links from experiments, measurements &amp; statistical inferences to substantive questions</a:t>
            </a:r>
            <a:endParaRPr lang="en-GB" dirty="0">
              <a:latin typeface="Arial"/>
              <a:cs typeface="Arial"/>
            </a:endParaRPr>
          </a:p>
        </p:txBody>
      </p:sp>
      <p:sp>
        <p:nvSpPr>
          <p:cNvPr id="4" name="Slide Number Placeholder 3"/>
          <p:cNvSpPr>
            <a:spLocks noGrp="1"/>
          </p:cNvSpPr>
          <p:nvPr>
            <p:ph type="sldNum" sz="quarter" idx="12"/>
          </p:nvPr>
        </p:nvSpPr>
        <p:spPr/>
        <p:txBody>
          <a:bodyPr/>
          <a:lstStyle/>
          <a:p>
            <a:fld id="{651FC063-5EA9-49AF-AFAF-D68C9E82B23B}" type="slidenum">
              <a:rPr lang="en-US" smtClean="0"/>
              <a:pPr/>
              <a:t>3</a:t>
            </a:fld>
            <a:endParaRPr lang="en-US" dirty="0"/>
          </a:p>
        </p:txBody>
      </p:sp>
    </p:spTree>
    <p:extLst>
      <p:ext uri="{BB962C8B-B14F-4D97-AF65-F5344CB8AC3E}">
        <p14:creationId xmlns:p14="http://schemas.microsoft.com/office/powerpoint/2010/main" val="1445829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65200" y="914400"/>
            <a:ext cx="7259025" cy="4808670"/>
          </a:xfrm>
        </p:spPr>
        <p:txBody>
          <a:bodyPr>
            <a:normAutofit lnSpcReduction="10000"/>
          </a:bodyPr>
          <a:lstStyle/>
          <a:p>
            <a:pPr marL="0" indent="0" algn="ctr">
              <a:spcBef>
                <a:spcPts val="624"/>
              </a:spcBef>
              <a:spcAft>
                <a:spcPts val="1800"/>
              </a:spcAft>
              <a:buNone/>
            </a:pPr>
            <a:r>
              <a:rPr lang="en-US" dirty="0">
                <a:solidFill>
                  <a:srgbClr val="632121"/>
                </a:solidFill>
                <a:latin typeface="Arial"/>
                <a:cs typeface="Arial"/>
              </a:rPr>
              <a:t> </a:t>
            </a:r>
            <a:r>
              <a:rPr lang="en-US" b="1" dirty="0">
                <a:latin typeface="Arial"/>
                <a:cs typeface="Arial"/>
              </a:rPr>
              <a:t>Significance Tests</a:t>
            </a:r>
          </a:p>
          <a:p>
            <a:pPr>
              <a:spcBef>
                <a:spcPts val="624"/>
              </a:spcBef>
              <a:spcAft>
                <a:spcPts val="1800"/>
              </a:spcAft>
              <a:buClrTx/>
              <a:buSzPct val="100000"/>
              <a:buFont typeface="Arial"/>
              <a:buChar char="•"/>
            </a:pPr>
            <a:r>
              <a:rPr lang="en-US" dirty="0">
                <a:latin typeface="Arial"/>
                <a:cs typeface="Arial"/>
              </a:rPr>
              <a:t>The most used methods are most criticized</a:t>
            </a:r>
          </a:p>
          <a:p>
            <a:pPr>
              <a:spcAft>
                <a:spcPts val="1200"/>
              </a:spcAft>
              <a:buClrTx/>
              <a:buSzPct val="100000"/>
              <a:buFont typeface="Arial"/>
              <a:buChar char="•"/>
            </a:pPr>
            <a:r>
              <a:rPr lang="en-US" dirty="0">
                <a:solidFill>
                  <a:schemeClr val="accent2">
                    <a:lumMod val="50000"/>
                  </a:schemeClr>
                </a:solidFill>
                <a:latin typeface="Arial"/>
                <a:cs typeface="Arial"/>
              </a:rPr>
              <a:t> </a:t>
            </a:r>
            <a:r>
              <a:rPr lang="en-US" dirty="0">
                <a:latin typeface="Arial"/>
                <a:cs typeface="Arial"/>
              </a:rPr>
              <a:t>Statistical significance tests are a small part of a rich set of: </a:t>
            </a:r>
          </a:p>
          <a:p>
            <a:pPr marL="640080" lvl="2" indent="0">
              <a:spcAft>
                <a:spcPts val="1200"/>
              </a:spcAft>
              <a:buClrTx/>
              <a:buSzPct val="100000"/>
              <a:buNone/>
            </a:pPr>
            <a:r>
              <a:rPr lang="en-US" sz="2400" dirty="0">
                <a:latin typeface="Arial"/>
                <a:cs typeface="Arial"/>
              </a:rPr>
              <a:t>“techniques for systematically appraising and bounding the probabilities … of seriously misleading interpretations of data” (Birnbaum 1970, 1033) </a:t>
            </a:r>
          </a:p>
          <a:p>
            <a:pPr>
              <a:buClrTx/>
              <a:buSzPct val="100000"/>
              <a:buFont typeface="Arial"/>
              <a:buChar char="•"/>
            </a:pPr>
            <a:r>
              <a:rPr lang="en-US" dirty="0">
                <a:latin typeface="Arial"/>
                <a:cs typeface="Arial"/>
              </a:rPr>
              <a:t> These I call </a:t>
            </a:r>
            <a:r>
              <a:rPr lang="en-US" i="1" dirty="0">
                <a:latin typeface="Arial"/>
                <a:cs typeface="Arial"/>
              </a:rPr>
              <a:t>error</a:t>
            </a:r>
            <a:r>
              <a:rPr lang="en-US" dirty="0">
                <a:latin typeface="Arial"/>
                <a:cs typeface="Arial"/>
              </a:rPr>
              <a:t> </a:t>
            </a:r>
            <a:r>
              <a:rPr lang="en-US" i="1" dirty="0">
                <a:latin typeface="Arial"/>
                <a:cs typeface="Arial"/>
              </a:rPr>
              <a:t>statistical</a:t>
            </a:r>
            <a:r>
              <a:rPr lang="en-US" dirty="0">
                <a:latin typeface="Arial"/>
                <a:cs typeface="Arial"/>
              </a:rPr>
              <a:t> </a:t>
            </a:r>
            <a:r>
              <a:rPr lang="en-US" i="1" dirty="0">
                <a:latin typeface="Arial"/>
                <a:cs typeface="Arial"/>
              </a:rPr>
              <a:t>methods</a:t>
            </a:r>
            <a:r>
              <a:rPr lang="en-US" dirty="0">
                <a:latin typeface="Arial"/>
                <a:cs typeface="Arial"/>
              </a:rPr>
              <a:t> (or sampling theory).</a:t>
            </a:r>
          </a:p>
          <a:p>
            <a:endParaRPr lang="en-US" dirty="0"/>
          </a:p>
        </p:txBody>
      </p:sp>
      <p:sp>
        <p:nvSpPr>
          <p:cNvPr id="2" name="Slide Number Placeholder 1"/>
          <p:cNvSpPr>
            <a:spLocks noGrp="1"/>
          </p:cNvSpPr>
          <p:nvPr>
            <p:ph type="sldNum" sz="quarter" idx="12"/>
          </p:nvPr>
        </p:nvSpPr>
        <p:spPr/>
        <p:txBody>
          <a:bodyPr/>
          <a:lstStyle/>
          <a:p>
            <a:fld id="{651FC063-5EA9-49AF-AFAF-D68C9E82B23B}" type="slidenum">
              <a:rPr lang="en-US" smtClean="0"/>
              <a:pPr/>
              <a:t>4</a:t>
            </a:fld>
            <a:endParaRPr lang="en-US" dirty="0"/>
          </a:p>
        </p:txBody>
      </p:sp>
    </p:spTree>
    <p:extLst>
      <p:ext uri="{BB962C8B-B14F-4D97-AF65-F5344CB8AC3E}">
        <p14:creationId xmlns:p14="http://schemas.microsoft.com/office/powerpoint/2010/main" val="39767873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73797" y="851841"/>
            <a:ext cx="6196405" cy="5486400"/>
          </a:xfrm>
        </p:spPr>
        <p:txBody>
          <a:bodyPr>
            <a:normAutofit lnSpcReduction="10000"/>
          </a:bodyPr>
          <a:lstStyle/>
          <a:p>
            <a:pPr marL="0" indent="0">
              <a:buNone/>
            </a:pPr>
            <a:r>
              <a:rPr lang="en-US" b="1" dirty="0">
                <a:solidFill>
                  <a:srgbClr val="000000"/>
                </a:solidFill>
                <a:latin typeface="Arial"/>
                <a:cs typeface="Arial"/>
              </a:rPr>
              <a:t>“p-value</a:t>
            </a:r>
            <a:r>
              <a:rPr lang="en-US" dirty="0">
                <a:solidFill>
                  <a:srgbClr val="000000"/>
                </a:solidFill>
                <a:latin typeface="Arial"/>
                <a:cs typeface="Arial"/>
              </a:rPr>
              <a:t>. …to test the conformity of the particular data under analysis with </a:t>
            </a:r>
            <a:r>
              <a:rPr lang="en-US" i="1" dirty="0">
                <a:solidFill>
                  <a:srgbClr val="000000"/>
                </a:solidFill>
                <a:latin typeface="Arial"/>
                <a:cs typeface="Arial"/>
              </a:rPr>
              <a:t>H</a:t>
            </a:r>
            <a:r>
              <a:rPr lang="en-US" i="1" baseline="-25000" dirty="0">
                <a:solidFill>
                  <a:srgbClr val="000000"/>
                </a:solidFill>
                <a:latin typeface="Arial"/>
                <a:cs typeface="Arial"/>
              </a:rPr>
              <a:t>0</a:t>
            </a:r>
            <a:r>
              <a:rPr lang="en-US" dirty="0">
                <a:solidFill>
                  <a:srgbClr val="000000"/>
                </a:solidFill>
                <a:latin typeface="Arial"/>
                <a:cs typeface="Arial"/>
              </a:rPr>
              <a:t> in some respect:</a:t>
            </a:r>
          </a:p>
          <a:p>
            <a:pPr marL="0" indent="0">
              <a:buNone/>
            </a:pPr>
            <a:r>
              <a:rPr lang="en-US" dirty="0">
                <a:solidFill>
                  <a:srgbClr val="000000"/>
                </a:solidFill>
                <a:latin typeface="Arial"/>
                <a:cs typeface="Arial"/>
              </a:rPr>
              <a:t>…we find a function </a:t>
            </a:r>
            <a:r>
              <a:rPr lang="en-US" i="1" dirty="0">
                <a:solidFill>
                  <a:srgbClr val="000000"/>
                </a:solidFill>
                <a:latin typeface="Arial"/>
                <a:cs typeface="Arial"/>
              </a:rPr>
              <a:t>T </a:t>
            </a:r>
            <a:r>
              <a:rPr lang="en-US" dirty="0">
                <a:solidFill>
                  <a:srgbClr val="000000"/>
                </a:solidFill>
                <a:latin typeface="Arial"/>
                <a:cs typeface="Arial"/>
              </a:rPr>
              <a:t>= </a:t>
            </a:r>
            <a:r>
              <a:rPr lang="en-US" i="1" dirty="0">
                <a:solidFill>
                  <a:srgbClr val="000000"/>
                </a:solidFill>
                <a:latin typeface="Arial"/>
                <a:cs typeface="Arial"/>
              </a:rPr>
              <a:t>t</a:t>
            </a:r>
            <a:r>
              <a:rPr lang="en-US" dirty="0">
                <a:solidFill>
                  <a:srgbClr val="000000"/>
                </a:solidFill>
                <a:latin typeface="Arial"/>
                <a:cs typeface="Arial"/>
              </a:rPr>
              <a:t>(</a:t>
            </a:r>
            <a:r>
              <a:rPr lang="en-US" b="1" i="1" dirty="0">
                <a:solidFill>
                  <a:srgbClr val="000000"/>
                </a:solidFill>
                <a:latin typeface="Arial"/>
                <a:cs typeface="Arial"/>
              </a:rPr>
              <a:t>y</a:t>
            </a:r>
            <a:r>
              <a:rPr lang="en-US" dirty="0">
                <a:solidFill>
                  <a:srgbClr val="000000"/>
                </a:solidFill>
                <a:latin typeface="Arial"/>
                <a:cs typeface="Arial"/>
              </a:rPr>
              <a:t>) of the data, to be called the </a:t>
            </a:r>
            <a:r>
              <a:rPr lang="en-US" b="1" dirty="0">
                <a:solidFill>
                  <a:srgbClr val="000000"/>
                </a:solidFill>
                <a:latin typeface="Arial"/>
                <a:cs typeface="Arial"/>
              </a:rPr>
              <a:t>test statistic</a:t>
            </a:r>
            <a:r>
              <a:rPr lang="en-US" dirty="0">
                <a:solidFill>
                  <a:srgbClr val="000000"/>
                </a:solidFill>
                <a:latin typeface="Arial"/>
                <a:cs typeface="Arial"/>
              </a:rPr>
              <a:t>, such that</a:t>
            </a:r>
          </a:p>
          <a:p>
            <a:pPr marL="457200" lvl="0" indent="-457200">
              <a:buClrTx/>
              <a:buSzPct val="100000"/>
              <a:buFont typeface="Arial"/>
              <a:buChar char="•"/>
            </a:pPr>
            <a:r>
              <a:rPr lang="en-US" dirty="0">
                <a:solidFill>
                  <a:srgbClr val="000000"/>
                </a:solidFill>
                <a:latin typeface="Arial"/>
                <a:cs typeface="Arial"/>
              </a:rPr>
              <a:t>the larger the value of</a:t>
            </a:r>
            <a:r>
              <a:rPr lang="en-US" i="1" dirty="0">
                <a:solidFill>
                  <a:srgbClr val="000000"/>
                </a:solidFill>
                <a:latin typeface="Arial"/>
                <a:cs typeface="Arial"/>
              </a:rPr>
              <a:t> T </a:t>
            </a:r>
            <a:r>
              <a:rPr lang="en-US" dirty="0">
                <a:solidFill>
                  <a:srgbClr val="000000"/>
                </a:solidFill>
                <a:latin typeface="Arial"/>
                <a:cs typeface="Arial"/>
              </a:rPr>
              <a:t>the more inconsistent are the data with</a:t>
            </a:r>
            <a:r>
              <a:rPr lang="en-US" i="1" dirty="0">
                <a:solidFill>
                  <a:srgbClr val="000000"/>
                </a:solidFill>
                <a:latin typeface="Arial"/>
                <a:cs typeface="Arial"/>
              </a:rPr>
              <a:t> H</a:t>
            </a:r>
            <a:r>
              <a:rPr lang="en-US" i="1" baseline="-25000" dirty="0">
                <a:solidFill>
                  <a:srgbClr val="000000"/>
                </a:solidFill>
                <a:latin typeface="Arial"/>
                <a:cs typeface="Arial"/>
              </a:rPr>
              <a:t>0</a:t>
            </a:r>
            <a:r>
              <a:rPr lang="en-US" dirty="0">
                <a:solidFill>
                  <a:srgbClr val="000000"/>
                </a:solidFill>
                <a:latin typeface="Arial"/>
                <a:cs typeface="Arial"/>
              </a:rPr>
              <a:t>;</a:t>
            </a:r>
          </a:p>
          <a:p>
            <a:pPr marL="457200" lvl="0" indent="-457200">
              <a:buClrTx/>
              <a:buSzPct val="100000"/>
              <a:buFont typeface="Arial"/>
              <a:buChar char="•"/>
            </a:pPr>
            <a:r>
              <a:rPr lang="en-US" dirty="0">
                <a:solidFill>
                  <a:srgbClr val="000000"/>
                </a:solidFill>
                <a:latin typeface="Arial"/>
                <a:cs typeface="Arial"/>
              </a:rPr>
              <a:t>The random variable</a:t>
            </a:r>
            <a:r>
              <a:rPr lang="en-US" i="1" dirty="0">
                <a:solidFill>
                  <a:srgbClr val="000000"/>
                </a:solidFill>
                <a:latin typeface="Arial"/>
                <a:cs typeface="Arial"/>
              </a:rPr>
              <a:t> T = t(</a:t>
            </a:r>
            <a:r>
              <a:rPr lang="en-US" b="1" i="1" dirty="0">
                <a:solidFill>
                  <a:srgbClr val="000000"/>
                </a:solidFill>
                <a:latin typeface="Arial"/>
                <a:cs typeface="Arial"/>
              </a:rPr>
              <a:t>Y</a:t>
            </a:r>
            <a:r>
              <a:rPr lang="en-US" i="1" dirty="0">
                <a:solidFill>
                  <a:srgbClr val="000000"/>
                </a:solidFill>
                <a:latin typeface="Arial"/>
                <a:cs typeface="Arial"/>
              </a:rPr>
              <a:t>) </a:t>
            </a:r>
            <a:r>
              <a:rPr lang="en-US" dirty="0">
                <a:solidFill>
                  <a:srgbClr val="000000"/>
                </a:solidFill>
                <a:latin typeface="Arial"/>
                <a:cs typeface="Arial"/>
              </a:rPr>
              <a:t>has a (numerically) known probability distribution when </a:t>
            </a:r>
            <a:r>
              <a:rPr lang="en-US" i="1" dirty="0">
                <a:solidFill>
                  <a:srgbClr val="000000"/>
                </a:solidFill>
                <a:latin typeface="Arial"/>
                <a:cs typeface="Arial"/>
              </a:rPr>
              <a:t>H</a:t>
            </a:r>
            <a:r>
              <a:rPr lang="en-US" baseline="-25000" dirty="0">
                <a:solidFill>
                  <a:srgbClr val="000000"/>
                </a:solidFill>
                <a:latin typeface="Arial"/>
                <a:cs typeface="Arial"/>
              </a:rPr>
              <a:t>0</a:t>
            </a:r>
            <a:r>
              <a:rPr lang="en-US" dirty="0">
                <a:solidFill>
                  <a:srgbClr val="000000"/>
                </a:solidFill>
                <a:latin typeface="Arial"/>
                <a:cs typeface="Arial"/>
              </a:rPr>
              <a:t> is true.</a:t>
            </a:r>
          </a:p>
          <a:p>
            <a:pPr marL="0" indent="0">
              <a:buNone/>
            </a:pPr>
            <a:r>
              <a:rPr lang="en-US" dirty="0">
                <a:solidFill>
                  <a:srgbClr val="000000"/>
                </a:solidFill>
                <a:latin typeface="Arial"/>
                <a:cs typeface="Arial"/>
              </a:rPr>
              <a:t>…the p-value corresponding to any </a:t>
            </a:r>
            <a:r>
              <a:rPr lang="en-US" i="1" dirty="0">
                <a:solidFill>
                  <a:srgbClr val="000000"/>
                </a:solidFill>
                <a:latin typeface="Arial"/>
                <a:cs typeface="Arial"/>
              </a:rPr>
              <a:t>t</a:t>
            </a:r>
            <a:r>
              <a:rPr lang="en-US" i="1" baseline="-25000" dirty="0">
                <a:solidFill>
                  <a:srgbClr val="000000"/>
                </a:solidFill>
                <a:latin typeface="Arial"/>
                <a:cs typeface="Arial"/>
              </a:rPr>
              <a:t>0bs</a:t>
            </a:r>
            <a:r>
              <a:rPr lang="en-US" i="1" dirty="0">
                <a:solidFill>
                  <a:srgbClr val="000000"/>
                </a:solidFill>
                <a:latin typeface="Arial"/>
                <a:cs typeface="Arial"/>
              </a:rPr>
              <a:t> </a:t>
            </a:r>
            <a:r>
              <a:rPr lang="en-US" dirty="0">
                <a:solidFill>
                  <a:srgbClr val="000000"/>
                </a:solidFill>
                <a:latin typeface="Arial"/>
                <a:cs typeface="Arial"/>
              </a:rPr>
              <a:t>as</a:t>
            </a:r>
          </a:p>
          <a:p>
            <a:pPr marL="0" indent="0" algn="ctr">
              <a:spcAft>
                <a:spcPts val="1200"/>
              </a:spcAft>
              <a:buNone/>
            </a:pPr>
            <a:r>
              <a:rPr lang="en-US" i="1" dirty="0">
                <a:solidFill>
                  <a:srgbClr val="000000"/>
                </a:solidFill>
                <a:latin typeface="Arial"/>
                <a:cs typeface="Arial"/>
              </a:rPr>
              <a:t>p = p(t) = Pr(T ≥ t</a:t>
            </a:r>
            <a:r>
              <a:rPr lang="en-US" i="1" baseline="-25000" dirty="0">
                <a:solidFill>
                  <a:srgbClr val="000000"/>
                </a:solidFill>
                <a:latin typeface="Arial"/>
                <a:cs typeface="Arial"/>
              </a:rPr>
              <a:t>0bs</a:t>
            </a:r>
            <a:r>
              <a:rPr lang="en-US" i="1" dirty="0">
                <a:solidFill>
                  <a:srgbClr val="000000"/>
                </a:solidFill>
                <a:latin typeface="Arial"/>
                <a:cs typeface="Arial"/>
              </a:rPr>
              <a:t>; H</a:t>
            </a:r>
            <a:r>
              <a:rPr lang="en-US" i="1" baseline="-25000" dirty="0">
                <a:solidFill>
                  <a:srgbClr val="000000"/>
                </a:solidFill>
                <a:latin typeface="Arial"/>
                <a:cs typeface="Arial"/>
              </a:rPr>
              <a:t>0</a:t>
            </a:r>
            <a:r>
              <a:rPr lang="en-US" dirty="0">
                <a:solidFill>
                  <a:srgbClr val="000000"/>
                </a:solidFill>
                <a:latin typeface="Arial"/>
                <a:cs typeface="Arial"/>
              </a:rPr>
              <a:t>)” </a:t>
            </a:r>
          </a:p>
          <a:p>
            <a:pPr marL="0" indent="0" algn="ctr">
              <a:spcAft>
                <a:spcPts val="1200"/>
              </a:spcAft>
              <a:buNone/>
            </a:pPr>
            <a:r>
              <a:rPr lang="en-US" dirty="0">
                <a:solidFill>
                  <a:srgbClr val="000000"/>
                </a:solidFill>
                <a:latin typeface="Arial"/>
                <a:cs typeface="Arial"/>
              </a:rPr>
              <a:t>(Mayo and Cox 2006, 81)</a:t>
            </a:r>
          </a:p>
          <a:p>
            <a:pPr marL="457200" lvl="0" indent="-457200">
              <a:buFont typeface="Arial"/>
              <a:buChar char="•"/>
            </a:pPr>
            <a:endParaRPr lang="en-US" dirty="0">
              <a:solidFill>
                <a:srgbClr val="632121"/>
              </a:solidFill>
              <a:latin typeface="Arial"/>
              <a:cs typeface="Arial"/>
            </a:endParaRPr>
          </a:p>
        </p:txBody>
      </p:sp>
      <p:sp>
        <p:nvSpPr>
          <p:cNvPr id="2" name="Slide Number Placeholder 1"/>
          <p:cNvSpPr>
            <a:spLocks noGrp="1"/>
          </p:cNvSpPr>
          <p:nvPr>
            <p:ph type="sldNum" sz="quarter" idx="12"/>
          </p:nvPr>
        </p:nvSpPr>
        <p:spPr/>
        <p:txBody>
          <a:bodyPr/>
          <a:lstStyle/>
          <a:p>
            <a:fld id="{651FC063-5EA9-49AF-AFAF-D68C9E82B23B}" type="slidenum">
              <a:rPr lang="en-US" smtClean="0"/>
              <a:pPr/>
              <a:t>5</a:t>
            </a:fld>
            <a:endParaRPr lang="en-US" dirty="0"/>
          </a:p>
        </p:txBody>
      </p:sp>
    </p:spTree>
    <p:extLst>
      <p:ext uri="{BB962C8B-B14F-4D97-AF65-F5344CB8AC3E}">
        <p14:creationId xmlns:p14="http://schemas.microsoft.com/office/powerpoint/2010/main" val="32152129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2"/>
            <a:ext cx="6965245" cy="181485"/>
          </a:xfrm>
        </p:spPr>
        <p:txBody>
          <a:bodyPr>
            <a:normAutofit fontScale="90000"/>
          </a:bodyPr>
          <a:lstStyle/>
          <a:p>
            <a:r>
              <a:rPr lang="en-US" sz="2800" b="1" dirty="0">
                <a:solidFill>
                  <a:srgbClr val="000000"/>
                </a:solidFill>
                <a:latin typeface="Arial"/>
                <a:cs typeface="Arial"/>
              </a:rPr>
              <a:t>Testing Reasoning</a:t>
            </a:r>
            <a:endParaRPr lang="en-US" sz="2800" dirty="0"/>
          </a:p>
        </p:txBody>
      </p:sp>
      <p:sp>
        <p:nvSpPr>
          <p:cNvPr id="3" name="Content Placeholder 2"/>
          <p:cNvSpPr>
            <a:spLocks noGrp="1"/>
          </p:cNvSpPr>
          <p:nvPr>
            <p:ph idx="1"/>
          </p:nvPr>
        </p:nvSpPr>
        <p:spPr>
          <a:xfrm>
            <a:off x="909025" y="1253067"/>
            <a:ext cx="7292892" cy="4921210"/>
          </a:xfrm>
        </p:spPr>
        <p:txBody>
          <a:bodyPr>
            <a:normAutofit/>
          </a:bodyPr>
          <a:lstStyle/>
          <a:p>
            <a:pPr>
              <a:spcAft>
                <a:spcPts val="600"/>
              </a:spcAft>
              <a:buClrTx/>
              <a:buSzPct val="100000"/>
              <a:buFont typeface="Arial"/>
              <a:buChar char="•"/>
            </a:pPr>
            <a:r>
              <a:rPr lang="en-US" dirty="0">
                <a:solidFill>
                  <a:srgbClr val="000000"/>
                </a:solidFill>
                <a:latin typeface="Arial"/>
                <a:cs typeface="Arial"/>
              </a:rPr>
              <a:t> If even larger differences than </a:t>
            </a:r>
            <a:r>
              <a:rPr lang="en-US" i="1" dirty="0">
                <a:solidFill>
                  <a:srgbClr val="000000"/>
                </a:solidFill>
                <a:latin typeface="Arial"/>
                <a:cs typeface="Arial"/>
              </a:rPr>
              <a:t>t</a:t>
            </a:r>
            <a:r>
              <a:rPr lang="en-US" i="1" baseline="-25000" dirty="0">
                <a:solidFill>
                  <a:srgbClr val="000000"/>
                </a:solidFill>
                <a:latin typeface="Arial"/>
                <a:cs typeface="Arial"/>
              </a:rPr>
              <a:t>0bs</a:t>
            </a:r>
            <a:r>
              <a:rPr lang="en-US" dirty="0">
                <a:solidFill>
                  <a:srgbClr val="000000"/>
                </a:solidFill>
                <a:latin typeface="Arial"/>
                <a:cs typeface="Arial"/>
              </a:rPr>
              <a:t> occur fairly frequently under </a:t>
            </a:r>
            <a:r>
              <a:rPr lang="en-US" i="1" dirty="0">
                <a:solidFill>
                  <a:srgbClr val="000000"/>
                </a:solidFill>
                <a:latin typeface="Arial"/>
                <a:cs typeface="Arial"/>
              </a:rPr>
              <a:t>H</a:t>
            </a:r>
            <a:r>
              <a:rPr lang="en-US" i="1" baseline="-25000" dirty="0">
                <a:solidFill>
                  <a:srgbClr val="000000"/>
                </a:solidFill>
                <a:latin typeface="Arial"/>
                <a:cs typeface="Arial"/>
              </a:rPr>
              <a:t>0</a:t>
            </a:r>
            <a:r>
              <a:rPr lang="en-US" dirty="0">
                <a:solidFill>
                  <a:srgbClr val="000000"/>
                </a:solidFill>
                <a:latin typeface="Arial"/>
                <a:cs typeface="Arial"/>
              </a:rPr>
              <a:t> (i.e., P-value is not small), there’s scarcely evidence of incompatibility with </a:t>
            </a:r>
            <a:r>
              <a:rPr lang="en-US" i="1" dirty="0">
                <a:solidFill>
                  <a:srgbClr val="000000"/>
                </a:solidFill>
                <a:latin typeface="Arial"/>
                <a:cs typeface="Arial"/>
              </a:rPr>
              <a:t>H</a:t>
            </a:r>
            <a:r>
              <a:rPr lang="en-US" i="1" baseline="-25000" dirty="0">
                <a:solidFill>
                  <a:srgbClr val="000000"/>
                </a:solidFill>
                <a:latin typeface="Arial"/>
                <a:cs typeface="Arial"/>
              </a:rPr>
              <a:t>0</a:t>
            </a:r>
            <a:r>
              <a:rPr lang="en-US" dirty="0">
                <a:solidFill>
                  <a:srgbClr val="000000"/>
                </a:solidFill>
                <a:latin typeface="Arial"/>
                <a:cs typeface="Arial"/>
              </a:rPr>
              <a:t> </a:t>
            </a:r>
          </a:p>
          <a:p>
            <a:pPr>
              <a:spcAft>
                <a:spcPts val="600"/>
              </a:spcAft>
              <a:buClrTx/>
              <a:buSzPct val="100000"/>
              <a:buFont typeface="Arial"/>
              <a:buChar char="•"/>
            </a:pPr>
            <a:r>
              <a:rPr lang="en-US" dirty="0">
                <a:solidFill>
                  <a:srgbClr val="000000"/>
                </a:solidFill>
                <a:latin typeface="Arial"/>
                <a:cs typeface="Arial"/>
              </a:rPr>
              <a:t> Small P-value indicates </a:t>
            </a:r>
            <a:r>
              <a:rPr lang="en-US" i="1" dirty="0">
                <a:solidFill>
                  <a:srgbClr val="000000"/>
                </a:solidFill>
                <a:latin typeface="Arial"/>
                <a:cs typeface="Arial"/>
              </a:rPr>
              <a:t>some</a:t>
            </a:r>
            <a:r>
              <a:rPr lang="en-US" dirty="0">
                <a:solidFill>
                  <a:srgbClr val="000000"/>
                </a:solidFill>
                <a:latin typeface="Arial"/>
                <a:cs typeface="Arial"/>
              </a:rPr>
              <a:t> underlying discrepancy from </a:t>
            </a:r>
            <a:r>
              <a:rPr lang="en-US" i="1" dirty="0">
                <a:solidFill>
                  <a:srgbClr val="000000"/>
                </a:solidFill>
                <a:latin typeface="Arial"/>
                <a:cs typeface="Arial"/>
              </a:rPr>
              <a:t>H</a:t>
            </a:r>
            <a:r>
              <a:rPr lang="en-US" i="1" baseline="-25000" dirty="0">
                <a:solidFill>
                  <a:srgbClr val="000000"/>
                </a:solidFill>
                <a:latin typeface="Arial"/>
                <a:cs typeface="Arial"/>
              </a:rPr>
              <a:t>0</a:t>
            </a:r>
            <a:r>
              <a:rPr lang="en-US" dirty="0">
                <a:solidFill>
                  <a:srgbClr val="000000"/>
                </a:solidFill>
                <a:latin typeface="Arial"/>
                <a:cs typeface="Arial"/>
              </a:rPr>
              <a:t> because </a:t>
            </a:r>
            <a:r>
              <a:rPr lang="en-US" b="1" dirty="0">
                <a:solidFill>
                  <a:srgbClr val="000000"/>
                </a:solidFill>
                <a:latin typeface="Arial"/>
                <a:cs typeface="Arial"/>
              </a:rPr>
              <a:t>very probably you would have seen a less impressive </a:t>
            </a:r>
            <a:r>
              <a:rPr lang="en-US" dirty="0">
                <a:solidFill>
                  <a:srgbClr val="000000"/>
                </a:solidFill>
                <a:latin typeface="Arial"/>
                <a:cs typeface="Arial"/>
              </a:rPr>
              <a:t>difference than </a:t>
            </a:r>
            <a:r>
              <a:rPr lang="en-US" i="1" dirty="0">
                <a:solidFill>
                  <a:srgbClr val="000000"/>
                </a:solidFill>
                <a:latin typeface="Arial"/>
                <a:cs typeface="Arial"/>
              </a:rPr>
              <a:t>t</a:t>
            </a:r>
            <a:r>
              <a:rPr lang="en-US" i="1" baseline="-25000" dirty="0">
                <a:solidFill>
                  <a:srgbClr val="000000"/>
                </a:solidFill>
                <a:latin typeface="Arial"/>
                <a:cs typeface="Arial"/>
              </a:rPr>
              <a:t>0bs</a:t>
            </a:r>
            <a:r>
              <a:rPr lang="en-US" dirty="0">
                <a:solidFill>
                  <a:srgbClr val="000000"/>
                </a:solidFill>
                <a:latin typeface="Arial"/>
                <a:cs typeface="Arial"/>
              </a:rPr>
              <a:t> were </a:t>
            </a:r>
            <a:r>
              <a:rPr lang="en-US" i="1" dirty="0">
                <a:solidFill>
                  <a:srgbClr val="000000"/>
                </a:solidFill>
                <a:latin typeface="Arial"/>
                <a:cs typeface="Arial"/>
              </a:rPr>
              <a:t>H</a:t>
            </a:r>
            <a:r>
              <a:rPr lang="en-US" i="1" baseline="-25000" dirty="0">
                <a:solidFill>
                  <a:srgbClr val="000000"/>
                </a:solidFill>
                <a:latin typeface="Arial"/>
                <a:cs typeface="Arial"/>
              </a:rPr>
              <a:t>0</a:t>
            </a:r>
            <a:r>
              <a:rPr lang="en-US" dirty="0">
                <a:solidFill>
                  <a:srgbClr val="000000"/>
                </a:solidFill>
                <a:latin typeface="Arial"/>
                <a:cs typeface="Arial"/>
              </a:rPr>
              <a:t> true.</a:t>
            </a:r>
          </a:p>
          <a:p>
            <a:pPr>
              <a:buClrTx/>
              <a:buSzPct val="100000"/>
              <a:buFont typeface="Arial"/>
              <a:buChar char="•"/>
            </a:pPr>
            <a:r>
              <a:rPr lang="en-US" dirty="0">
                <a:solidFill>
                  <a:srgbClr val="000000"/>
                </a:solidFill>
                <a:latin typeface="Arial"/>
                <a:cs typeface="Arial"/>
              </a:rPr>
              <a:t> This still isn’t evidence of a genuine statistical effect </a:t>
            </a:r>
            <a:r>
              <a:rPr lang="en-US" i="1" dirty="0">
                <a:solidFill>
                  <a:srgbClr val="000000"/>
                </a:solidFill>
                <a:latin typeface="Arial"/>
                <a:cs typeface="Arial"/>
              </a:rPr>
              <a:t>H</a:t>
            </a:r>
            <a:r>
              <a:rPr lang="en-US" i="1" baseline="-25000" dirty="0">
                <a:solidFill>
                  <a:srgbClr val="000000"/>
                </a:solidFill>
                <a:latin typeface="Arial"/>
                <a:cs typeface="Arial"/>
              </a:rPr>
              <a:t>1</a:t>
            </a:r>
            <a:r>
              <a:rPr lang="en-US" dirty="0">
                <a:solidFill>
                  <a:srgbClr val="000000"/>
                </a:solidFill>
                <a:latin typeface="Arial"/>
                <a:cs typeface="Arial"/>
              </a:rPr>
              <a:t>, let alone a scientific conclusion </a:t>
            </a:r>
            <a:r>
              <a:rPr lang="en-US" i="1" dirty="0">
                <a:solidFill>
                  <a:srgbClr val="000000"/>
                </a:solidFill>
                <a:latin typeface="Arial"/>
                <a:cs typeface="Arial"/>
              </a:rPr>
              <a:t>H</a:t>
            </a:r>
            <a:r>
              <a:rPr lang="en-US" dirty="0">
                <a:solidFill>
                  <a:srgbClr val="000000"/>
                </a:solidFill>
                <a:latin typeface="Arial"/>
                <a:cs typeface="Arial"/>
              </a:rPr>
              <a:t>*</a:t>
            </a:r>
          </a:p>
          <a:p>
            <a:pPr marL="0" indent="0">
              <a:buNone/>
            </a:pPr>
            <a:r>
              <a:rPr lang="en-US" dirty="0">
                <a:solidFill>
                  <a:srgbClr val="000000"/>
                </a:solidFill>
                <a:latin typeface="Arial"/>
                <a:cs typeface="Arial"/>
              </a:rPr>
              <a:t>             Stat-Sub fallacy   </a:t>
            </a:r>
            <a:r>
              <a:rPr lang="en-US" b="1" i="1" dirty="0">
                <a:solidFill>
                  <a:srgbClr val="000000"/>
                </a:solidFill>
                <a:latin typeface="Arial"/>
                <a:cs typeface="Arial"/>
              </a:rPr>
              <a:t>H</a:t>
            </a:r>
            <a:r>
              <a:rPr lang="en-US" b="1" dirty="0">
                <a:solidFill>
                  <a:srgbClr val="000000"/>
                </a:solidFill>
                <a:latin typeface="Arial"/>
                <a:cs typeface="Arial"/>
              </a:rPr>
              <a:t> =&gt; </a:t>
            </a:r>
            <a:r>
              <a:rPr lang="en-US" b="1" i="1" dirty="0">
                <a:solidFill>
                  <a:srgbClr val="000000"/>
                </a:solidFill>
                <a:latin typeface="Arial"/>
                <a:cs typeface="Arial"/>
              </a:rPr>
              <a:t>H</a:t>
            </a:r>
            <a:r>
              <a:rPr lang="en-US" b="1" dirty="0">
                <a:solidFill>
                  <a:srgbClr val="000000"/>
                </a:solidFill>
                <a:latin typeface="Arial"/>
                <a:cs typeface="Arial"/>
              </a:rPr>
              <a:t>*</a:t>
            </a:r>
            <a:endParaRPr lang="en-US" dirty="0">
              <a:solidFill>
                <a:srgbClr val="000000"/>
              </a:solidFill>
              <a:latin typeface="Arial"/>
              <a:cs typeface="Arial"/>
            </a:endParaRPr>
          </a:p>
          <a:p>
            <a:endParaRPr lang="en-US" dirty="0"/>
          </a:p>
        </p:txBody>
      </p:sp>
      <p:sp>
        <p:nvSpPr>
          <p:cNvPr id="4" name="Slide Number Placeholder 3"/>
          <p:cNvSpPr>
            <a:spLocks noGrp="1"/>
          </p:cNvSpPr>
          <p:nvPr>
            <p:ph type="sldNum" sz="quarter" idx="12"/>
          </p:nvPr>
        </p:nvSpPr>
        <p:spPr/>
        <p:txBody>
          <a:bodyPr/>
          <a:lstStyle/>
          <a:p>
            <a:fld id="{651FC063-5EA9-49AF-AFAF-D68C9E82B23B}" type="slidenum">
              <a:rPr lang="en-US" smtClean="0"/>
              <a:pPr/>
              <a:t>6</a:t>
            </a:fld>
            <a:endParaRPr lang="en-US" dirty="0"/>
          </a:p>
        </p:txBody>
      </p:sp>
    </p:spTree>
    <p:extLst>
      <p:ext uri="{BB962C8B-B14F-4D97-AF65-F5344CB8AC3E}">
        <p14:creationId xmlns:p14="http://schemas.microsoft.com/office/powerpoint/2010/main" val="3372419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3"/>
            <a:ext cx="6965245" cy="808018"/>
          </a:xfrm>
        </p:spPr>
        <p:txBody>
          <a:bodyPr>
            <a:normAutofit/>
          </a:bodyPr>
          <a:lstStyle/>
          <a:p>
            <a:r>
              <a:rPr lang="en-US" sz="2400" b="1" dirty="0">
                <a:latin typeface="Arial"/>
                <a:cs typeface="Arial"/>
              </a:rPr>
              <a:t>Neyman-Pearson (N-P) tests: </a:t>
            </a:r>
            <a:endParaRPr lang="en-US" sz="2400" dirty="0"/>
          </a:p>
        </p:txBody>
      </p:sp>
      <p:sp>
        <p:nvSpPr>
          <p:cNvPr id="3" name="Content Placeholder 2"/>
          <p:cNvSpPr>
            <a:spLocks noGrp="1"/>
          </p:cNvSpPr>
          <p:nvPr>
            <p:ph idx="1"/>
          </p:nvPr>
        </p:nvSpPr>
        <p:spPr>
          <a:xfrm>
            <a:off x="897467" y="1625600"/>
            <a:ext cx="7326758" cy="4419600"/>
          </a:xfrm>
        </p:spPr>
        <p:txBody>
          <a:bodyPr>
            <a:normAutofit/>
          </a:bodyPr>
          <a:lstStyle/>
          <a:p>
            <a:pPr marL="1371600" lvl="4" indent="0" algn="ctr">
              <a:spcAft>
                <a:spcPts val="600"/>
              </a:spcAft>
              <a:buNone/>
            </a:pPr>
            <a:r>
              <a:rPr lang="en-US" sz="2800" dirty="0">
                <a:latin typeface="Arial"/>
                <a:cs typeface="Arial"/>
              </a:rPr>
              <a:t> </a:t>
            </a:r>
            <a:r>
              <a:rPr lang="en-US" sz="2400" dirty="0">
                <a:latin typeface="Arial"/>
                <a:cs typeface="Arial"/>
              </a:rPr>
              <a:t>A null and alternative hypotheses </a:t>
            </a:r>
            <a:r>
              <a:rPr lang="en-US" sz="2400" i="1" dirty="0">
                <a:latin typeface="Arial"/>
                <a:cs typeface="Arial"/>
              </a:rPr>
              <a:t>H</a:t>
            </a:r>
            <a:r>
              <a:rPr lang="en-US" sz="2400" baseline="-25000" dirty="0">
                <a:latin typeface="Arial"/>
                <a:cs typeface="Arial"/>
              </a:rPr>
              <a:t>0</a:t>
            </a:r>
            <a:r>
              <a:rPr lang="en-US" sz="2400" dirty="0">
                <a:latin typeface="Arial"/>
                <a:cs typeface="Arial"/>
              </a:rPr>
              <a:t>, </a:t>
            </a:r>
            <a:r>
              <a:rPr lang="en-US" sz="2400" i="1" dirty="0">
                <a:latin typeface="Arial"/>
                <a:cs typeface="Arial"/>
              </a:rPr>
              <a:t>H</a:t>
            </a:r>
            <a:r>
              <a:rPr lang="en-US" sz="2400" baseline="-25000" dirty="0">
                <a:latin typeface="Arial"/>
                <a:cs typeface="Arial"/>
              </a:rPr>
              <a:t>1 </a:t>
            </a:r>
            <a:r>
              <a:rPr lang="en-US" sz="2400" dirty="0">
                <a:latin typeface="Arial"/>
                <a:cs typeface="Arial"/>
              </a:rPr>
              <a:t>that are exhaustive</a:t>
            </a:r>
          </a:p>
          <a:p>
            <a:pPr marL="1371600" lvl="4" indent="0" algn="ctr">
              <a:spcAft>
                <a:spcPts val="600"/>
              </a:spcAft>
              <a:buNone/>
            </a:pPr>
            <a:r>
              <a:rPr lang="en-US" sz="2400" i="1" dirty="0">
                <a:latin typeface="Arial"/>
                <a:cs typeface="Arial"/>
              </a:rPr>
              <a:t>H</a:t>
            </a:r>
            <a:r>
              <a:rPr lang="en-US" sz="2400" baseline="-25000" dirty="0">
                <a:latin typeface="Arial"/>
                <a:cs typeface="Arial"/>
              </a:rPr>
              <a:t>0</a:t>
            </a:r>
            <a:r>
              <a:rPr lang="en-US" sz="2400" dirty="0">
                <a:latin typeface="Arial"/>
                <a:cs typeface="Arial"/>
              </a:rPr>
              <a:t>: μ ≤ 0 vs. </a:t>
            </a:r>
            <a:r>
              <a:rPr lang="en-US" sz="2400" i="1" dirty="0">
                <a:latin typeface="Arial"/>
                <a:cs typeface="Arial"/>
              </a:rPr>
              <a:t>H</a:t>
            </a:r>
            <a:r>
              <a:rPr lang="en-US" sz="2400" baseline="-25000" dirty="0">
                <a:latin typeface="Arial"/>
                <a:cs typeface="Arial"/>
              </a:rPr>
              <a:t>1</a:t>
            </a:r>
            <a:r>
              <a:rPr lang="en-US" sz="2400" dirty="0">
                <a:latin typeface="Arial"/>
                <a:cs typeface="Arial"/>
              </a:rPr>
              <a:t>: μ &gt; 0</a:t>
            </a:r>
            <a:br>
              <a:rPr lang="en-US" sz="2400" dirty="0">
                <a:latin typeface="Arial"/>
                <a:cs typeface="Arial"/>
              </a:rPr>
            </a:br>
            <a:endParaRPr lang="en-US" sz="2400" dirty="0">
              <a:latin typeface="Arial"/>
              <a:cs typeface="Arial"/>
            </a:endParaRPr>
          </a:p>
          <a:p>
            <a:pPr marL="365760" lvl="1" indent="0">
              <a:spcAft>
                <a:spcPts val="600"/>
              </a:spcAft>
              <a:buNone/>
            </a:pPr>
            <a:endParaRPr lang="en-US" sz="2400" dirty="0">
              <a:latin typeface="Arial"/>
              <a:cs typeface="Arial"/>
            </a:endParaRPr>
          </a:p>
          <a:p>
            <a:pPr>
              <a:spcAft>
                <a:spcPts val="1200"/>
              </a:spcAft>
              <a:buClrTx/>
              <a:buSzPct val="100000"/>
              <a:buFont typeface="Arial"/>
              <a:buChar char="•"/>
            </a:pPr>
            <a:r>
              <a:rPr lang="en-US" dirty="0">
                <a:latin typeface="Arial"/>
                <a:cs typeface="Arial"/>
              </a:rPr>
              <a:t>So this fallacy of rejection </a:t>
            </a:r>
            <a:r>
              <a:rPr lang="en-US" b="1" i="1" dirty="0">
                <a:latin typeface="Arial"/>
                <a:cs typeface="Arial"/>
              </a:rPr>
              <a:t>H</a:t>
            </a:r>
            <a:r>
              <a:rPr lang="en-US" b="1" i="1" baseline="-25000" dirty="0">
                <a:latin typeface="Arial"/>
                <a:cs typeface="Arial"/>
              </a:rPr>
              <a:t>1</a:t>
            </a:r>
            <a:r>
              <a:rPr lang="en-US" b="1" i="1" dirty="0">
                <a:latin typeface="Arial"/>
                <a:ea typeface="Wingdings"/>
                <a:cs typeface="Arial"/>
                <a:sym typeface="Wingdings"/>
              </a:rPr>
              <a:t></a:t>
            </a:r>
            <a:r>
              <a:rPr lang="en-US" b="1" i="1" dirty="0">
                <a:latin typeface="Arial"/>
                <a:cs typeface="Arial"/>
              </a:rPr>
              <a:t>H*</a:t>
            </a:r>
            <a:r>
              <a:rPr lang="en-US" i="1" dirty="0">
                <a:latin typeface="Arial"/>
                <a:cs typeface="Arial"/>
              </a:rPr>
              <a:t> </a:t>
            </a:r>
            <a:r>
              <a:rPr lang="en-US" dirty="0">
                <a:latin typeface="Arial"/>
                <a:cs typeface="Arial"/>
              </a:rPr>
              <a:t>is impossible</a:t>
            </a:r>
          </a:p>
          <a:p>
            <a:pPr>
              <a:spcAft>
                <a:spcPts val="600"/>
              </a:spcAft>
              <a:buClrTx/>
              <a:buSzPct val="100000"/>
              <a:buFont typeface="Arial"/>
              <a:buChar char="•"/>
            </a:pPr>
            <a:r>
              <a:rPr lang="en-US" dirty="0">
                <a:latin typeface="Arial"/>
                <a:cs typeface="Arial"/>
              </a:rPr>
              <a:t>Rejecting the null only indicates statistical alternatives (how discrepant from null)</a:t>
            </a:r>
          </a:p>
          <a:p>
            <a:pPr marL="0" indent="0">
              <a:spcAft>
                <a:spcPts val="600"/>
              </a:spcAft>
              <a:buClrTx/>
              <a:buSzPct val="150000"/>
              <a:buNone/>
            </a:pPr>
            <a:r>
              <a:rPr lang="en-US" dirty="0">
                <a:latin typeface="Arial"/>
                <a:cs typeface="Arial"/>
              </a:rPr>
              <a:t>As opposed to NHST</a:t>
            </a:r>
          </a:p>
          <a:p>
            <a:pPr>
              <a:spcAft>
                <a:spcPts val="600"/>
              </a:spcAft>
              <a:buClrTx/>
              <a:buSzPct val="150000"/>
              <a:buBlip>
                <a:blip r:embed="rId2"/>
              </a:buBlip>
            </a:pPr>
            <a:endParaRPr lang="en-US" sz="2600" dirty="0">
              <a:latin typeface="Arial"/>
              <a:cs typeface="Arial"/>
            </a:endParaRPr>
          </a:p>
          <a:p>
            <a:endParaRPr lang="en-US" dirty="0"/>
          </a:p>
        </p:txBody>
      </p:sp>
      <p:sp>
        <p:nvSpPr>
          <p:cNvPr id="5" name="Slide Number Placeholder 4"/>
          <p:cNvSpPr>
            <a:spLocks noGrp="1"/>
          </p:cNvSpPr>
          <p:nvPr>
            <p:ph type="sldNum" sz="quarter" idx="12"/>
          </p:nvPr>
        </p:nvSpPr>
        <p:spPr/>
        <p:txBody>
          <a:bodyPr/>
          <a:lstStyle/>
          <a:p>
            <a:fld id="{651FC063-5EA9-49AF-AFAF-D68C9E82B23B}" type="slidenum">
              <a:rPr lang="en-US" smtClean="0"/>
              <a:pPr/>
              <a:t>7</a:t>
            </a:fld>
            <a:endParaRPr lang="en-US" dirty="0"/>
          </a:p>
        </p:txBody>
      </p:sp>
      <p:pic>
        <p:nvPicPr>
          <p:cNvPr id="4" name="Picture 3" descr="img_0586.jp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97467" y="1625600"/>
            <a:ext cx="1608666" cy="2178803"/>
          </a:xfrm>
          <a:prstGeom prst="rect">
            <a:avLst/>
          </a:prstGeom>
        </p:spPr>
      </p:pic>
    </p:spTree>
    <p:extLst>
      <p:ext uri="{BB962C8B-B14F-4D97-AF65-F5344CB8AC3E}">
        <p14:creationId xmlns:p14="http://schemas.microsoft.com/office/powerpoint/2010/main" val="11300284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754631"/>
            <a:ext cx="6965245" cy="651989"/>
          </a:xfrm>
        </p:spPr>
        <p:txBody>
          <a:bodyPr>
            <a:normAutofit fontScale="90000"/>
          </a:bodyPr>
          <a:lstStyle/>
          <a:p>
            <a:br>
              <a:rPr lang="en-US" sz="2700" b="1" dirty="0">
                <a:latin typeface="Arial"/>
                <a:cs typeface="Arial"/>
              </a:rPr>
            </a:br>
            <a:r>
              <a:rPr lang="en-US" sz="2700" b="1" dirty="0">
                <a:latin typeface="Arial"/>
                <a:cs typeface="Arial"/>
              </a:rPr>
              <a:t>Get beyond N-P/ Fisher </a:t>
            </a:r>
            <a:r>
              <a:rPr lang="en-US" sz="2700" b="1" dirty="0" err="1">
                <a:latin typeface="Arial"/>
                <a:cs typeface="Arial"/>
              </a:rPr>
              <a:t>incompatibilist</a:t>
            </a:r>
            <a:r>
              <a:rPr lang="en-US" sz="2700" b="1" dirty="0">
                <a:latin typeface="Arial"/>
                <a:cs typeface="Arial"/>
              </a:rPr>
              <a:t> caricature</a:t>
            </a:r>
            <a:br>
              <a:rPr lang="en-US" sz="3100" b="1" dirty="0">
                <a:latin typeface="Arial"/>
                <a:cs typeface="Arial"/>
              </a:rPr>
            </a:br>
            <a:endParaRPr lang="en-US" dirty="0"/>
          </a:p>
        </p:txBody>
      </p:sp>
      <p:sp>
        <p:nvSpPr>
          <p:cNvPr id="3" name="Content Placeholder 2"/>
          <p:cNvSpPr>
            <a:spLocks noGrp="1"/>
          </p:cNvSpPr>
          <p:nvPr>
            <p:ph idx="1"/>
          </p:nvPr>
        </p:nvSpPr>
        <p:spPr>
          <a:xfrm>
            <a:off x="778933" y="1406620"/>
            <a:ext cx="7823200" cy="5022810"/>
          </a:xfrm>
        </p:spPr>
        <p:txBody>
          <a:bodyPr>
            <a:normAutofit/>
          </a:bodyPr>
          <a:lstStyle/>
          <a:p>
            <a:pPr>
              <a:buClrTx/>
              <a:buSzPct val="100000"/>
              <a:buFont typeface="Arial"/>
              <a:buChar char="•"/>
            </a:pPr>
            <a:r>
              <a:rPr lang="en-US" sz="2600" dirty="0">
                <a:latin typeface="Arial"/>
                <a:cs typeface="Arial"/>
              </a:rPr>
              <a:t> </a:t>
            </a:r>
            <a:r>
              <a:rPr lang="en-US" dirty="0">
                <a:latin typeface="Arial"/>
                <a:cs typeface="Arial"/>
              </a:rPr>
              <a:t>Beyond “inconsistent hybrid” (Gigerenzer 2004, 590): Fisher–inferential; N-P–long run performance</a:t>
            </a:r>
          </a:p>
          <a:p>
            <a:pPr marL="0" indent="0">
              <a:buClrTx/>
              <a:buSzPct val="100000"/>
              <a:buNone/>
            </a:pPr>
            <a:endParaRPr lang="en-US" dirty="0">
              <a:latin typeface="Arial"/>
              <a:cs typeface="Arial"/>
            </a:endParaRPr>
          </a:p>
          <a:p>
            <a:pPr>
              <a:buClrTx/>
              <a:buSzPct val="100000"/>
              <a:buFont typeface="Arial"/>
              <a:buChar char="•"/>
            </a:pPr>
            <a:r>
              <a:rPr lang="en-US" dirty="0">
                <a:latin typeface="Arial"/>
                <a:cs typeface="Arial"/>
              </a:rPr>
              <a:t> They both use a method’s sampling distribution to assess and control error probabilities</a:t>
            </a:r>
            <a:br>
              <a:rPr lang="en-US" dirty="0">
                <a:latin typeface="Arial"/>
                <a:cs typeface="Arial"/>
              </a:rPr>
            </a:br>
            <a:endParaRPr lang="en-GB" dirty="0">
              <a:latin typeface="Arial"/>
              <a:cs typeface="Arial"/>
            </a:endParaRPr>
          </a:p>
          <a:p>
            <a:pPr>
              <a:buClrTx/>
              <a:buSzPct val="100000"/>
              <a:buFont typeface="Arial"/>
              <a:buChar char="•"/>
            </a:pPr>
            <a:r>
              <a:rPr lang="en-US" dirty="0">
                <a:latin typeface="Arial"/>
                <a:cs typeface="Arial"/>
              </a:rPr>
              <a:t> Results in P-value users robbed of features from N-P tests they need (power)</a:t>
            </a:r>
          </a:p>
          <a:p>
            <a:pPr>
              <a:buClrTx/>
              <a:buSzPct val="100000"/>
              <a:buFont typeface="Arial"/>
              <a:buChar char="•"/>
            </a:pPr>
            <a:endParaRPr lang="en-US" dirty="0">
              <a:latin typeface="Arial"/>
              <a:cs typeface="Arial"/>
            </a:endParaRPr>
          </a:p>
          <a:p>
            <a:pPr>
              <a:buClrTx/>
              <a:buSzPct val="100000"/>
              <a:buFont typeface="Arial"/>
              <a:buChar char="•"/>
            </a:pPr>
            <a:r>
              <a:rPr lang="en-US" dirty="0">
                <a:latin typeface="Arial"/>
                <a:cs typeface="Arial"/>
              </a:rPr>
              <a:t> Wrongly supposes N-P testers have fixed error probabilities (no balance), &amp; don’t report P-value </a:t>
            </a:r>
          </a:p>
          <a:p>
            <a:endParaRPr lang="en-US" sz="2600" dirty="0">
              <a:latin typeface="Arial"/>
              <a:cs typeface="Arial"/>
            </a:endParaRPr>
          </a:p>
          <a:p>
            <a:endParaRPr lang="en-US" dirty="0"/>
          </a:p>
          <a:p>
            <a:endParaRPr lang="en-US" dirty="0"/>
          </a:p>
          <a:p>
            <a:endParaRPr lang="en-US" dirty="0"/>
          </a:p>
        </p:txBody>
      </p:sp>
      <p:sp>
        <p:nvSpPr>
          <p:cNvPr id="4" name="Slide Number Placeholder 3"/>
          <p:cNvSpPr>
            <a:spLocks noGrp="1"/>
          </p:cNvSpPr>
          <p:nvPr>
            <p:ph type="sldNum" sz="quarter" idx="12"/>
          </p:nvPr>
        </p:nvSpPr>
        <p:spPr/>
        <p:txBody>
          <a:bodyPr/>
          <a:lstStyle/>
          <a:p>
            <a:fld id="{651FC063-5EA9-49AF-AFAF-D68C9E82B23B}" type="slidenum">
              <a:rPr lang="en-US" smtClean="0"/>
              <a:pPr/>
              <a:t>8</a:t>
            </a:fld>
            <a:endParaRPr lang="en-US" dirty="0"/>
          </a:p>
        </p:txBody>
      </p:sp>
    </p:spTree>
    <p:extLst>
      <p:ext uri="{BB962C8B-B14F-4D97-AF65-F5344CB8AC3E}">
        <p14:creationId xmlns:p14="http://schemas.microsoft.com/office/powerpoint/2010/main" val="3640333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680381"/>
            <a:ext cx="6965245" cy="1216152"/>
          </a:xfrm>
        </p:spPr>
        <p:txBody>
          <a:bodyPr>
            <a:normAutofit/>
          </a:bodyPr>
          <a:lstStyle/>
          <a:p>
            <a:r>
              <a:rPr lang="en-US" sz="2800" dirty="0">
                <a:latin typeface="Arial"/>
                <a:cs typeface="Arial"/>
              </a:rPr>
              <a:t> </a:t>
            </a:r>
            <a:r>
              <a:rPr lang="en-US" sz="2400" b="1" dirty="0">
                <a:latin typeface="Arial"/>
                <a:cs typeface="Arial"/>
              </a:rPr>
              <a:t>Replication Paradox </a:t>
            </a:r>
            <a:br>
              <a:rPr lang="en-US" sz="2400" b="1" dirty="0">
                <a:latin typeface="Arial"/>
                <a:cs typeface="Arial"/>
              </a:rPr>
            </a:br>
            <a:r>
              <a:rPr lang="en-US" sz="2400" b="1" dirty="0">
                <a:latin typeface="Arial"/>
                <a:cs typeface="Arial"/>
              </a:rPr>
              <a:t>(for Significance Test Critics)</a:t>
            </a:r>
          </a:p>
        </p:txBody>
      </p:sp>
      <p:sp>
        <p:nvSpPr>
          <p:cNvPr id="3" name="Content Placeholder 2"/>
          <p:cNvSpPr>
            <a:spLocks noGrp="1"/>
          </p:cNvSpPr>
          <p:nvPr>
            <p:ph idx="1"/>
          </p:nvPr>
        </p:nvSpPr>
        <p:spPr>
          <a:xfrm>
            <a:off x="1472184" y="1896533"/>
            <a:ext cx="6199632" cy="3611880"/>
          </a:xfrm>
        </p:spPr>
        <p:txBody>
          <a:bodyPr>
            <a:noAutofit/>
          </a:bodyPr>
          <a:lstStyle/>
          <a:p>
            <a:pPr marL="0" indent="0">
              <a:buNone/>
            </a:pPr>
            <a:endParaRPr lang="en-US" i="1" dirty="0">
              <a:latin typeface="Arial"/>
              <a:cs typeface="Times"/>
            </a:endParaRPr>
          </a:p>
          <a:p>
            <a:pPr marL="0" indent="0">
              <a:spcAft>
                <a:spcPts val="1200"/>
              </a:spcAft>
              <a:buNone/>
            </a:pPr>
            <a:r>
              <a:rPr lang="en-US" i="1" dirty="0">
                <a:latin typeface="Arial"/>
                <a:cs typeface="Times"/>
              </a:rPr>
              <a:t>Critic:</a:t>
            </a:r>
            <a:r>
              <a:rPr lang="en-US" dirty="0">
                <a:latin typeface="Arial"/>
                <a:cs typeface="Times"/>
              </a:rPr>
              <a:t> It’s much too easy to get a small P-value</a:t>
            </a:r>
            <a:endParaRPr lang="en-US" i="1" dirty="0">
              <a:latin typeface="Arial"/>
              <a:cs typeface="Times"/>
            </a:endParaRPr>
          </a:p>
          <a:p>
            <a:pPr marL="0" indent="0">
              <a:buNone/>
            </a:pPr>
            <a:r>
              <a:rPr lang="en-US" i="1" dirty="0">
                <a:latin typeface="Arial"/>
                <a:cs typeface="Times"/>
              </a:rPr>
              <a:t>You:</a:t>
            </a:r>
            <a:r>
              <a:rPr lang="en-US" dirty="0">
                <a:latin typeface="Arial"/>
                <a:cs typeface="Times"/>
              </a:rPr>
              <a:t> Why do they find it so difficult to replicate the small P-values others found?</a:t>
            </a:r>
          </a:p>
          <a:p>
            <a:pPr marL="0" indent="0">
              <a:buNone/>
            </a:pPr>
            <a:endParaRPr lang="en-US" b="1" i="1" dirty="0">
              <a:latin typeface="Arial"/>
              <a:cs typeface="Times"/>
            </a:endParaRPr>
          </a:p>
          <a:p>
            <a:pPr marL="0" indent="0" algn="ctr">
              <a:buNone/>
            </a:pPr>
            <a:r>
              <a:rPr lang="en-US" b="1" i="1" dirty="0">
                <a:latin typeface="Arial"/>
                <a:cs typeface="Times"/>
              </a:rPr>
              <a:t>Is it easy or is it hard</a:t>
            </a:r>
            <a:r>
              <a:rPr lang="en-US" i="1" dirty="0">
                <a:latin typeface="Arial"/>
                <a:cs typeface="Times"/>
              </a:rPr>
              <a:t>? </a:t>
            </a:r>
            <a:endParaRPr lang="en-US" dirty="0">
              <a:latin typeface="Arial"/>
              <a:cs typeface="Times"/>
            </a:endParaRPr>
          </a:p>
        </p:txBody>
      </p:sp>
      <p:sp>
        <p:nvSpPr>
          <p:cNvPr id="4" name="Slide Number Placeholder 3"/>
          <p:cNvSpPr>
            <a:spLocks noGrp="1"/>
          </p:cNvSpPr>
          <p:nvPr>
            <p:ph type="sldNum" sz="quarter" idx="12"/>
          </p:nvPr>
        </p:nvSpPr>
        <p:spPr/>
        <p:txBody>
          <a:bodyPr/>
          <a:lstStyle/>
          <a:p>
            <a:fld id="{651FC063-5EA9-49AF-AFAF-D68C9E82B23B}" type="slidenum">
              <a:rPr lang="en-US" smtClean="0"/>
              <a:pPr/>
              <a:t>9</a:t>
            </a:fld>
            <a:endParaRPr lang="en-US" dirty="0"/>
          </a:p>
        </p:txBody>
      </p:sp>
    </p:spTree>
    <p:extLst>
      <p:ext uri="{BB962C8B-B14F-4D97-AF65-F5344CB8AC3E}">
        <p14:creationId xmlns:p14="http://schemas.microsoft.com/office/powerpoint/2010/main" val="20185860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68400" y="931333"/>
            <a:ext cx="7055825" cy="4791736"/>
          </a:xfrm>
        </p:spPr>
        <p:txBody>
          <a:bodyPr>
            <a:normAutofit/>
          </a:bodyPr>
          <a:lstStyle/>
          <a:p>
            <a:pPr marL="0" indent="0" algn="ctr">
              <a:spcAft>
                <a:spcPts val="600"/>
              </a:spcAft>
              <a:buNone/>
            </a:pPr>
            <a:r>
              <a:rPr lang="en-US" dirty="0">
                <a:latin typeface="Arial"/>
                <a:cs typeface="Times"/>
              </a:rPr>
              <a:t> </a:t>
            </a:r>
            <a:r>
              <a:rPr lang="en-US" b="1" dirty="0">
                <a:latin typeface="Arial"/>
                <a:cs typeface="Times"/>
              </a:rPr>
              <a:t>Both Fisher and N-P: it’s easy to lie with statistics by selective reporting</a:t>
            </a:r>
            <a:br>
              <a:rPr lang="en-US" b="1" dirty="0">
                <a:latin typeface="Arial"/>
                <a:cs typeface="Times"/>
              </a:rPr>
            </a:br>
            <a:endParaRPr lang="en-US" b="1" dirty="0">
              <a:latin typeface="Arial"/>
              <a:cs typeface="Times"/>
            </a:endParaRPr>
          </a:p>
          <a:p>
            <a:pPr>
              <a:spcAft>
                <a:spcPts val="600"/>
              </a:spcAft>
              <a:buClrTx/>
              <a:buSzPct val="100000"/>
              <a:buFont typeface="Arial"/>
              <a:buChar char="•"/>
            </a:pPr>
            <a:r>
              <a:rPr lang="en-US" dirty="0">
                <a:latin typeface="Arial"/>
                <a:cs typeface="Times"/>
              </a:rPr>
              <a:t> Sufficient finagling—</a:t>
            </a:r>
            <a:r>
              <a:rPr lang="en-US" b="1" dirty="0">
                <a:latin typeface="Arial"/>
                <a:cs typeface="Times"/>
              </a:rPr>
              <a:t>cherry-picking, P-hacking, significance seeking, multiple testing, look elsewhere</a:t>
            </a:r>
            <a:r>
              <a:rPr lang="en-US" dirty="0">
                <a:latin typeface="Arial"/>
                <a:cs typeface="Times"/>
              </a:rPr>
              <a:t>—may practically guarantee a preferred claim </a:t>
            </a:r>
            <a:r>
              <a:rPr lang="en-US" i="1" dirty="0">
                <a:latin typeface="Arial"/>
                <a:cs typeface="Times"/>
              </a:rPr>
              <a:t>H</a:t>
            </a:r>
            <a:r>
              <a:rPr lang="en-US" dirty="0">
                <a:latin typeface="Arial"/>
                <a:cs typeface="Times"/>
              </a:rPr>
              <a:t> gets support, even if it’s unwarranted by evidence </a:t>
            </a:r>
            <a:br>
              <a:rPr lang="en-US" dirty="0">
                <a:latin typeface="Arial"/>
                <a:cs typeface="Times"/>
              </a:rPr>
            </a:br>
            <a:endParaRPr lang="en-US" dirty="0">
              <a:latin typeface="Arial"/>
              <a:cs typeface="Times"/>
            </a:endParaRPr>
          </a:p>
          <a:p>
            <a:endParaRPr lang="en-US" dirty="0"/>
          </a:p>
        </p:txBody>
      </p:sp>
      <p:sp>
        <p:nvSpPr>
          <p:cNvPr id="4" name="Slide Number Placeholder 3"/>
          <p:cNvSpPr>
            <a:spLocks noGrp="1"/>
          </p:cNvSpPr>
          <p:nvPr>
            <p:ph type="sldNum" sz="quarter" idx="12"/>
          </p:nvPr>
        </p:nvSpPr>
        <p:spPr/>
        <p:txBody>
          <a:bodyPr/>
          <a:lstStyle/>
          <a:p>
            <a:fld id="{651FC063-5EA9-49AF-AFAF-D68C9E82B23B}" type="slidenum">
              <a:rPr lang="en-US" smtClean="0"/>
              <a:pPr/>
              <a:t>10</a:t>
            </a:fld>
            <a:endParaRPr lang="en-US" dirty="0"/>
          </a:p>
        </p:txBody>
      </p:sp>
    </p:spTree>
    <p:extLst>
      <p:ext uri="{BB962C8B-B14F-4D97-AF65-F5344CB8AC3E}">
        <p14:creationId xmlns:p14="http://schemas.microsoft.com/office/powerpoint/2010/main" val="4423401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3"/>
            <a:ext cx="6965245" cy="554018"/>
          </a:xfrm>
        </p:spPr>
        <p:txBody>
          <a:bodyPr>
            <a:normAutofit fontScale="90000"/>
          </a:bodyPr>
          <a:lstStyle/>
          <a:p>
            <a:br>
              <a:rPr lang="en-US" sz="2800" b="1" dirty="0">
                <a:latin typeface="Arial"/>
                <a:cs typeface="Arial"/>
              </a:rPr>
            </a:br>
            <a:r>
              <a:rPr lang="en-US" sz="2700" b="1" dirty="0">
                <a:latin typeface="Arial"/>
                <a:cs typeface="Arial"/>
              </a:rPr>
              <a:t>Severity Requirement:</a:t>
            </a:r>
            <a:br>
              <a:rPr lang="en-US" sz="2700" b="1" dirty="0">
                <a:latin typeface="Arial"/>
                <a:cs typeface="Arial"/>
              </a:rPr>
            </a:br>
            <a:endParaRPr lang="en-US" sz="2700" dirty="0"/>
          </a:p>
        </p:txBody>
      </p:sp>
      <p:sp>
        <p:nvSpPr>
          <p:cNvPr id="3" name="Content Placeholder 2"/>
          <p:cNvSpPr>
            <a:spLocks noGrp="1"/>
          </p:cNvSpPr>
          <p:nvPr>
            <p:ph idx="1"/>
          </p:nvPr>
        </p:nvSpPr>
        <p:spPr>
          <a:xfrm>
            <a:off x="1095024" y="1540932"/>
            <a:ext cx="6965244" cy="4633345"/>
          </a:xfrm>
        </p:spPr>
        <p:txBody>
          <a:bodyPr>
            <a:normAutofit/>
          </a:bodyPr>
          <a:lstStyle/>
          <a:p>
            <a:pPr marL="34290" indent="0">
              <a:spcBef>
                <a:spcPts val="0"/>
              </a:spcBef>
              <a:spcAft>
                <a:spcPts val="1800"/>
              </a:spcAft>
              <a:buNone/>
            </a:pPr>
            <a:r>
              <a:rPr lang="en-US" dirty="0">
                <a:latin typeface="Arial"/>
                <a:cs typeface="Arial"/>
              </a:rPr>
              <a:t>Everyone agrees: If the test had little or no capability of finding flaws with </a:t>
            </a:r>
            <a:r>
              <a:rPr lang="en-US" i="1" dirty="0">
                <a:latin typeface="Arial"/>
                <a:cs typeface="Arial"/>
              </a:rPr>
              <a:t>H</a:t>
            </a:r>
            <a:r>
              <a:rPr lang="en-US" dirty="0">
                <a:latin typeface="Arial"/>
                <a:cs typeface="Arial"/>
              </a:rPr>
              <a:t> (even if </a:t>
            </a:r>
            <a:r>
              <a:rPr lang="en-US" i="1" dirty="0">
                <a:latin typeface="Arial"/>
                <a:cs typeface="Arial"/>
              </a:rPr>
              <a:t>H is </a:t>
            </a:r>
            <a:r>
              <a:rPr lang="en-US" dirty="0">
                <a:latin typeface="Arial"/>
                <a:cs typeface="Arial"/>
              </a:rPr>
              <a:t>incorrect), then agreement between data </a:t>
            </a:r>
            <a:r>
              <a:rPr lang="en-US" i="1" dirty="0">
                <a:latin typeface="Arial"/>
                <a:cs typeface="Arial"/>
              </a:rPr>
              <a:t>x</a:t>
            </a:r>
            <a:r>
              <a:rPr lang="en-US" baseline="-25000" dirty="0">
                <a:latin typeface="Arial"/>
                <a:cs typeface="Arial"/>
              </a:rPr>
              <a:t>0</a:t>
            </a:r>
            <a:r>
              <a:rPr lang="en-US" dirty="0">
                <a:latin typeface="Arial"/>
                <a:cs typeface="Arial"/>
              </a:rPr>
              <a:t> and </a:t>
            </a:r>
            <a:r>
              <a:rPr lang="en-US" i="1" dirty="0">
                <a:latin typeface="Arial"/>
                <a:cs typeface="Arial"/>
              </a:rPr>
              <a:t>H</a:t>
            </a:r>
            <a:r>
              <a:rPr lang="en-US" dirty="0">
                <a:latin typeface="Arial"/>
                <a:cs typeface="Arial"/>
              </a:rPr>
              <a:t> provides poor (or no) evidence for </a:t>
            </a:r>
            <a:r>
              <a:rPr lang="en-US" i="1" dirty="0">
                <a:latin typeface="Arial"/>
                <a:cs typeface="Arial"/>
              </a:rPr>
              <a:t>H</a:t>
            </a:r>
            <a:r>
              <a:rPr lang="en-US" dirty="0">
                <a:latin typeface="Arial"/>
                <a:cs typeface="Arial"/>
              </a:rPr>
              <a:t> </a:t>
            </a:r>
          </a:p>
          <a:p>
            <a:pPr marL="34290" indent="0" algn="ctr">
              <a:spcBef>
                <a:spcPts val="0"/>
              </a:spcBef>
              <a:spcAft>
                <a:spcPts val="1800"/>
              </a:spcAft>
              <a:buNone/>
            </a:pPr>
            <a:r>
              <a:rPr lang="en-US" sz="2400" dirty="0">
                <a:latin typeface="Arial"/>
                <a:cs typeface="Arial"/>
              </a:rPr>
              <a:t>(“too cheap to be worth having” Popper 1983, 30)</a:t>
            </a:r>
          </a:p>
          <a:p>
            <a:pPr marL="342900" lvl="1" indent="-342900">
              <a:spcAft>
                <a:spcPts val="600"/>
              </a:spcAft>
              <a:buClrTx/>
              <a:buSzPct val="100000"/>
              <a:buFont typeface="Arial"/>
              <a:buChar char="•"/>
            </a:pPr>
            <a:r>
              <a:rPr lang="en-US" sz="2400" dirty="0">
                <a:latin typeface="Arial"/>
                <a:cs typeface="Arial"/>
              </a:rPr>
              <a:t> Such a test fails a </a:t>
            </a:r>
            <a:r>
              <a:rPr lang="en-US" sz="2400" i="1" dirty="0">
                <a:latin typeface="Arial"/>
                <a:cs typeface="Arial"/>
              </a:rPr>
              <a:t>minimal requirement</a:t>
            </a:r>
            <a:r>
              <a:rPr lang="en-US" sz="2400" dirty="0">
                <a:latin typeface="Arial"/>
                <a:cs typeface="Arial"/>
              </a:rPr>
              <a:t> for a stringent or severe test </a:t>
            </a:r>
          </a:p>
          <a:p>
            <a:pPr marL="342900" lvl="1" indent="-342900">
              <a:buClrTx/>
              <a:buSzPct val="100000"/>
              <a:buFont typeface="Arial"/>
              <a:buChar char="•"/>
            </a:pPr>
            <a:r>
              <a:rPr lang="en-US" sz="2400" dirty="0">
                <a:latin typeface="Arial"/>
                <a:cs typeface="Arial"/>
              </a:rPr>
              <a:t> My account: severe testing based on error statistics (requires reinterpreting tests)</a:t>
            </a:r>
          </a:p>
          <a:p>
            <a:pPr marL="274320" lvl="1"/>
            <a:endParaRPr lang="en-US" sz="2400" dirty="0">
              <a:latin typeface="Arial"/>
              <a:cs typeface="Arial"/>
            </a:endParaRPr>
          </a:p>
          <a:p>
            <a:endParaRPr lang="en-US" dirty="0"/>
          </a:p>
        </p:txBody>
      </p:sp>
      <p:sp>
        <p:nvSpPr>
          <p:cNvPr id="4" name="Slide Number Placeholder 3"/>
          <p:cNvSpPr>
            <a:spLocks noGrp="1"/>
          </p:cNvSpPr>
          <p:nvPr>
            <p:ph type="sldNum" sz="quarter" idx="12"/>
          </p:nvPr>
        </p:nvSpPr>
        <p:spPr/>
        <p:txBody>
          <a:bodyPr/>
          <a:lstStyle/>
          <a:p>
            <a:fld id="{651FC063-5EA9-49AF-AFAF-D68C9E82B23B}" type="slidenum">
              <a:rPr lang="en-US" smtClean="0"/>
              <a:pPr/>
              <a:t>11</a:t>
            </a:fld>
            <a:endParaRPr lang="en-US" dirty="0"/>
          </a:p>
        </p:txBody>
      </p:sp>
    </p:spTree>
    <p:extLst>
      <p:ext uri="{BB962C8B-B14F-4D97-AF65-F5344CB8AC3E}">
        <p14:creationId xmlns:p14="http://schemas.microsoft.com/office/powerpoint/2010/main" val="108418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4700" y="817582"/>
            <a:ext cx="7449525" cy="1202485"/>
          </a:xfrm>
        </p:spPr>
        <p:txBody>
          <a:bodyPr>
            <a:normAutofit/>
          </a:bodyPr>
          <a:lstStyle/>
          <a:p>
            <a:r>
              <a:rPr lang="en-US" sz="2400" b="1" dirty="0">
                <a:latin typeface="Arial"/>
                <a:cs typeface="Arial"/>
              </a:rPr>
              <a:t>This alters the role of probability: typically just 2</a:t>
            </a:r>
            <a:endParaRPr lang="en-US" sz="2400" dirty="0"/>
          </a:p>
        </p:txBody>
      </p:sp>
      <p:sp>
        <p:nvSpPr>
          <p:cNvPr id="3" name="Content Placeholder 2"/>
          <p:cNvSpPr>
            <a:spLocks noGrp="1"/>
          </p:cNvSpPr>
          <p:nvPr>
            <p:ph idx="1"/>
          </p:nvPr>
        </p:nvSpPr>
        <p:spPr>
          <a:xfrm>
            <a:off x="1095023" y="2119257"/>
            <a:ext cx="6965245" cy="3858210"/>
          </a:xfrm>
        </p:spPr>
        <p:txBody>
          <a:bodyPr/>
          <a:lstStyle/>
          <a:p>
            <a:pPr>
              <a:spcAft>
                <a:spcPts val="600"/>
              </a:spcAft>
              <a:buClrTx/>
              <a:buSzPct val="100000"/>
              <a:buFont typeface="Arial"/>
              <a:buChar char="•"/>
            </a:pPr>
            <a:r>
              <a:rPr lang="en-US" dirty="0"/>
              <a:t> </a:t>
            </a:r>
            <a:r>
              <a:rPr lang="en-US" b="1" dirty="0">
                <a:latin typeface="Arial"/>
                <a:cs typeface="Arial"/>
              </a:rPr>
              <a:t>Probabilism. </a:t>
            </a:r>
            <a:r>
              <a:rPr lang="en-US" dirty="0">
                <a:latin typeface="Arial"/>
                <a:cs typeface="Arial"/>
              </a:rPr>
              <a:t>To assign a degree of probability, confirmation, support or belief in a hypothesis, given data </a:t>
            </a:r>
            <a:r>
              <a:rPr lang="en-US" b="1" i="1" dirty="0">
                <a:latin typeface="Arial"/>
                <a:cs typeface="Arial"/>
              </a:rPr>
              <a:t>x</a:t>
            </a:r>
            <a:r>
              <a:rPr lang="en-US" baseline="-25000" dirty="0">
                <a:latin typeface="Arial"/>
                <a:cs typeface="Arial"/>
              </a:rPr>
              <a:t>0</a:t>
            </a:r>
            <a:r>
              <a:rPr lang="en-US" dirty="0">
                <a:latin typeface="Arial"/>
                <a:cs typeface="Arial"/>
              </a:rPr>
              <a:t> </a:t>
            </a:r>
          </a:p>
          <a:p>
            <a:pPr marL="0" indent="0">
              <a:spcAft>
                <a:spcPts val="600"/>
              </a:spcAft>
              <a:buNone/>
            </a:pPr>
            <a:r>
              <a:rPr lang="en-US" dirty="0">
                <a:latin typeface="Arial"/>
                <a:cs typeface="Arial"/>
              </a:rPr>
              <a:t>(e.g., Bayesian, likelihoodist)—with regard for inner coherency</a:t>
            </a:r>
          </a:p>
          <a:p>
            <a:pPr>
              <a:buClrTx/>
              <a:buSzPct val="100000"/>
              <a:buFont typeface="Arial"/>
              <a:buChar char="•"/>
            </a:pPr>
            <a:r>
              <a:rPr lang="en-US" b="1" dirty="0">
                <a:latin typeface="Arial"/>
                <a:cs typeface="Arial"/>
              </a:rPr>
              <a:t> Performance</a:t>
            </a:r>
            <a:r>
              <a:rPr lang="en-US" dirty="0">
                <a:latin typeface="Arial"/>
                <a:cs typeface="Arial"/>
              </a:rPr>
              <a:t>. Ensure long-run reliability of methods, coverage probabilities (frequentist, behavioristic Neyman-Pearson)</a:t>
            </a:r>
          </a:p>
          <a:p>
            <a:endParaRPr lang="en-US" dirty="0">
              <a:latin typeface="Arial"/>
              <a:cs typeface="Arial"/>
            </a:endParaRPr>
          </a:p>
          <a:p>
            <a:endParaRPr lang="en-US" dirty="0"/>
          </a:p>
        </p:txBody>
      </p:sp>
      <p:sp>
        <p:nvSpPr>
          <p:cNvPr id="4" name="Slide Number Placeholder 3"/>
          <p:cNvSpPr>
            <a:spLocks noGrp="1"/>
          </p:cNvSpPr>
          <p:nvPr>
            <p:ph type="sldNum" sz="quarter" idx="12"/>
          </p:nvPr>
        </p:nvSpPr>
        <p:spPr/>
        <p:txBody>
          <a:bodyPr/>
          <a:lstStyle/>
          <a:p>
            <a:fld id="{651FC063-5EA9-49AF-AFAF-D68C9E82B23B}" type="slidenum">
              <a:rPr lang="en-US" smtClean="0"/>
              <a:pPr/>
              <a:t>12</a:t>
            </a:fld>
            <a:endParaRPr lang="en-US" dirty="0"/>
          </a:p>
        </p:txBody>
      </p:sp>
    </p:spTree>
    <p:extLst>
      <p:ext uri="{BB962C8B-B14F-4D97-AF65-F5344CB8AC3E}">
        <p14:creationId xmlns:p14="http://schemas.microsoft.com/office/powerpoint/2010/main" val="395652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63040" y="1354667"/>
            <a:ext cx="6196405" cy="4368402"/>
          </a:xfrm>
        </p:spPr>
        <p:txBody>
          <a:bodyPr>
            <a:normAutofit/>
          </a:bodyPr>
          <a:lstStyle/>
          <a:p>
            <a:pPr>
              <a:spcAft>
                <a:spcPts val="1200"/>
              </a:spcAft>
              <a:buClrTx/>
              <a:buSzPct val="100000"/>
              <a:buFont typeface="Arial"/>
              <a:buChar char="•"/>
            </a:pPr>
            <a:r>
              <a:rPr lang="en-US" dirty="0">
                <a:latin typeface="Arial"/>
                <a:cs typeface="Arial"/>
              </a:rPr>
              <a:t> Problems with selective reporting, cherry picking, stopping when the data look good, P-hacking, are not problems about long-runs— </a:t>
            </a:r>
          </a:p>
          <a:p>
            <a:pPr lvl="0">
              <a:buClrTx/>
              <a:buSzPct val="100000"/>
              <a:buFont typeface="Arial"/>
              <a:buChar char="•"/>
            </a:pPr>
            <a:r>
              <a:rPr lang="en-US" dirty="0">
                <a:latin typeface="Arial"/>
                <a:cs typeface="Arial"/>
              </a:rPr>
              <a:t> It’s that </a:t>
            </a:r>
            <a:r>
              <a:rPr lang="en-US" i="1" dirty="0">
                <a:latin typeface="Arial"/>
                <a:cs typeface="Arial"/>
              </a:rPr>
              <a:t>we cannot say the case at hand</a:t>
            </a:r>
            <a:r>
              <a:rPr lang="en-US" dirty="0">
                <a:latin typeface="Arial"/>
                <a:cs typeface="Arial"/>
              </a:rPr>
              <a:t> has done a good job of avoiding the sources of misinterpreting data</a:t>
            </a:r>
          </a:p>
          <a:p>
            <a:pPr marL="0" lvl="0" indent="0">
              <a:buNone/>
            </a:pPr>
            <a:endParaRPr lang="en-US" dirty="0">
              <a:latin typeface="Arial"/>
              <a:cs typeface="Arial"/>
            </a:endParaRPr>
          </a:p>
          <a:p>
            <a:pPr marL="0" lvl="0" indent="0">
              <a:buNone/>
            </a:pPr>
            <a:r>
              <a:rPr lang="en-US" dirty="0">
                <a:latin typeface="Arial"/>
                <a:cs typeface="Arial"/>
              </a:rPr>
              <a:t>Key to revising the role of error probabilities</a:t>
            </a:r>
          </a:p>
          <a:p>
            <a:endParaRPr lang="en-US" dirty="0"/>
          </a:p>
        </p:txBody>
      </p:sp>
      <p:sp>
        <p:nvSpPr>
          <p:cNvPr id="2" name="Slide Number Placeholder 1"/>
          <p:cNvSpPr>
            <a:spLocks noGrp="1"/>
          </p:cNvSpPr>
          <p:nvPr>
            <p:ph type="sldNum" sz="quarter" idx="12"/>
          </p:nvPr>
        </p:nvSpPr>
        <p:spPr/>
        <p:txBody>
          <a:bodyPr/>
          <a:lstStyle/>
          <a:p>
            <a:fld id="{651FC063-5EA9-49AF-AFAF-D68C9E82B23B}" type="slidenum">
              <a:rPr lang="en-US" smtClean="0"/>
              <a:pPr/>
              <a:t>13</a:t>
            </a:fld>
            <a:endParaRPr lang="en-US" dirty="0"/>
          </a:p>
        </p:txBody>
      </p:sp>
    </p:spTree>
    <p:extLst>
      <p:ext uri="{BB962C8B-B14F-4D97-AF65-F5344CB8AC3E}">
        <p14:creationId xmlns:p14="http://schemas.microsoft.com/office/powerpoint/2010/main" val="35912235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32934" y="1171254"/>
            <a:ext cx="7027334" cy="4551815"/>
          </a:xfrm>
        </p:spPr>
        <p:txBody>
          <a:bodyPr>
            <a:normAutofit fontScale="92500" lnSpcReduction="20000"/>
          </a:bodyPr>
          <a:lstStyle/>
          <a:p>
            <a:pPr marL="0" indent="0" algn="ctr">
              <a:buNone/>
            </a:pPr>
            <a:r>
              <a:rPr lang="en-US" sz="2600" b="1" dirty="0">
                <a:latin typeface="Arial"/>
                <a:cs typeface="Arial"/>
              </a:rPr>
              <a:t>A claim </a:t>
            </a:r>
            <a:r>
              <a:rPr lang="en-US" sz="2600" b="1" i="1" dirty="0">
                <a:latin typeface="Arial"/>
                <a:cs typeface="Arial"/>
              </a:rPr>
              <a:t>C</a:t>
            </a:r>
            <a:r>
              <a:rPr lang="en-US" sz="2600" b="1" dirty="0">
                <a:latin typeface="Arial"/>
                <a:cs typeface="Arial"/>
              </a:rPr>
              <a:t> is not warranted _______</a:t>
            </a:r>
            <a:br>
              <a:rPr lang="en-US" sz="2600" b="1" dirty="0">
                <a:latin typeface="Arial"/>
                <a:cs typeface="Arial"/>
              </a:rPr>
            </a:br>
            <a:endParaRPr lang="en-US" sz="2600" b="1" dirty="0">
              <a:latin typeface="Arial"/>
              <a:cs typeface="Arial"/>
            </a:endParaRPr>
          </a:p>
          <a:p>
            <a:pPr lvl="0"/>
            <a:endParaRPr lang="en-US" b="1" i="1" dirty="0">
              <a:latin typeface="Arial"/>
              <a:cs typeface="Arial"/>
            </a:endParaRPr>
          </a:p>
          <a:p>
            <a:pPr>
              <a:buClrTx/>
              <a:buSzPct val="100000"/>
              <a:buFont typeface="Arial"/>
              <a:buChar char="•"/>
            </a:pPr>
            <a:r>
              <a:rPr lang="en-US" sz="2600" b="1" i="1" dirty="0">
                <a:latin typeface="Arial"/>
                <a:cs typeface="Arial"/>
              </a:rPr>
              <a:t> Probabilism</a:t>
            </a:r>
            <a:r>
              <a:rPr lang="en-US" sz="2600" i="1" dirty="0">
                <a:latin typeface="Arial"/>
                <a:cs typeface="Arial"/>
              </a:rPr>
              <a:t>: </a:t>
            </a:r>
            <a:r>
              <a:rPr lang="en-US" sz="2600" dirty="0">
                <a:latin typeface="Arial"/>
                <a:cs typeface="Arial"/>
              </a:rPr>
              <a:t>unless </a:t>
            </a:r>
            <a:r>
              <a:rPr lang="en-US" sz="2600" i="1" dirty="0">
                <a:latin typeface="Arial"/>
                <a:cs typeface="Arial"/>
              </a:rPr>
              <a:t>C</a:t>
            </a:r>
            <a:r>
              <a:rPr lang="en-US" sz="2600" dirty="0">
                <a:latin typeface="Arial"/>
                <a:cs typeface="Arial"/>
              </a:rPr>
              <a:t> is true or probable (gets a probability boost, is made comparatively firmer)</a:t>
            </a:r>
          </a:p>
          <a:p>
            <a:pPr>
              <a:buClrTx/>
              <a:buSzPct val="100000"/>
              <a:buFont typeface="Arial"/>
              <a:buChar char="•"/>
            </a:pPr>
            <a:endParaRPr lang="en-US" sz="2600" dirty="0">
              <a:latin typeface="Arial"/>
              <a:cs typeface="Arial"/>
            </a:endParaRPr>
          </a:p>
          <a:p>
            <a:pPr>
              <a:buClrTx/>
              <a:buSzPct val="100000"/>
              <a:buFont typeface="Arial"/>
              <a:buChar char="•"/>
            </a:pPr>
            <a:r>
              <a:rPr lang="en-US" sz="2600" b="1" dirty="0">
                <a:latin typeface="Arial"/>
                <a:cs typeface="Arial"/>
              </a:rPr>
              <a:t> Performance</a:t>
            </a:r>
            <a:r>
              <a:rPr lang="en-US" sz="2600" dirty="0">
                <a:latin typeface="Arial"/>
                <a:cs typeface="Arial"/>
              </a:rPr>
              <a:t>: unless it stems from a method with low long-run error </a:t>
            </a:r>
          </a:p>
          <a:p>
            <a:pPr>
              <a:buClrTx/>
              <a:buSzPct val="100000"/>
              <a:buFont typeface="Arial"/>
              <a:buChar char="•"/>
            </a:pPr>
            <a:endParaRPr lang="en-US" sz="2600" dirty="0">
              <a:latin typeface="Arial"/>
              <a:cs typeface="Arial"/>
            </a:endParaRPr>
          </a:p>
          <a:p>
            <a:pPr>
              <a:buClrTx/>
              <a:buSzPct val="100000"/>
              <a:buFont typeface="Arial"/>
              <a:buChar char="•"/>
            </a:pPr>
            <a:r>
              <a:rPr lang="en-US" sz="2600" b="1" i="1" dirty="0">
                <a:latin typeface="Arial"/>
                <a:cs typeface="Arial"/>
              </a:rPr>
              <a:t> Probativism (severe testing) </a:t>
            </a:r>
            <a:r>
              <a:rPr lang="en-US" sz="2600" dirty="0">
                <a:latin typeface="Arial"/>
                <a:cs typeface="Arial"/>
              </a:rPr>
              <a:t>unless</a:t>
            </a:r>
            <a:r>
              <a:rPr lang="en-US" sz="2600" b="1" i="1" dirty="0">
                <a:latin typeface="Arial"/>
                <a:cs typeface="Arial"/>
              </a:rPr>
              <a:t> </a:t>
            </a:r>
            <a:r>
              <a:rPr lang="en-US" sz="2600" dirty="0">
                <a:latin typeface="Arial"/>
                <a:cs typeface="Arial"/>
              </a:rPr>
              <a:t>something (a fair amount) has been don</a:t>
            </a:r>
            <a:r>
              <a:rPr lang="en-US" sz="2600" dirty="0"/>
              <a:t>e to probe ways we can be wrong about </a:t>
            </a:r>
            <a:r>
              <a:rPr lang="en-US" sz="2600" i="1" dirty="0"/>
              <a:t>C</a:t>
            </a:r>
            <a:endParaRPr lang="en-US" sz="2600" dirty="0"/>
          </a:p>
          <a:p>
            <a:endParaRPr lang="en-US" dirty="0"/>
          </a:p>
          <a:p>
            <a:endParaRPr lang="en-US" dirty="0"/>
          </a:p>
          <a:p>
            <a:endParaRPr lang="en-US" dirty="0"/>
          </a:p>
        </p:txBody>
      </p:sp>
      <p:sp>
        <p:nvSpPr>
          <p:cNvPr id="4" name="Slide Number Placeholder 3"/>
          <p:cNvSpPr>
            <a:spLocks noGrp="1"/>
          </p:cNvSpPr>
          <p:nvPr>
            <p:ph type="sldNum" sz="quarter" idx="12"/>
          </p:nvPr>
        </p:nvSpPr>
        <p:spPr/>
        <p:txBody>
          <a:bodyPr/>
          <a:lstStyle/>
          <a:p>
            <a:fld id="{651FC063-5EA9-49AF-AFAF-D68C9E82B23B}" type="slidenum">
              <a:rPr lang="en-US" smtClean="0"/>
              <a:pPr/>
              <a:t>14</a:t>
            </a:fld>
            <a:endParaRPr lang="en-US" dirty="0"/>
          </a:p>
        </p:txBody>
      </p:sp>
    </p:spTree>
    <p:extLst>
      <p:ext uri="{BB962C8B-B14F-4D97-AF65-F5344CB8AC3E}">
        <p14:creationId xmlns:p14="http://schemas.microsoft.com/office/powerpoint/2010/main" val="396565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2"/>
            <a:ext cx="6965245" cy="723351"/>
          </a:xfrm>
        </p:spPr>
        <p:txBody>
          <a:bodyPr>
            <a:normAutofit/>
          </a:bodyPr>
          <a:lstStyle/>
          <a:p>
            <a:r>
              <a:rPr lang="en-US" sz="2400" b="1" dirty="0">
                <a:latin typeface="Arial"/>
                <a:cs typeface="Arial"/>
              </a:rPr>
              <a:t>Biasing selection effects:</a:t>
            </a:r>
          </a:p>
        </p:txBody>
      </p:sp>
      <p:sp>
        <p:nvSpPr>
          <p:cNvPr id="3" name="Content Placeholder 2"/>
          <p:cNvSpPr>
            <a:spLocks noGrp="1"/>
          </p:cNvSpPr>
          <p:nvPr>
            <p:ph idx="1"/>
          </p:nvPr>
        </p:nvSpPr>
        <p:spPr>
          <a:xfrm>
            <a:off x="1095023" y="1474219"/>
            <a:ext cx="7129202" cy="4334933"/>
          </a:xfrm>
        </p:spPr>
        <p:txBody>
          <a:bodyPr>
            <a:normAutofit lnSpcReduction="10000"/>
          </a:bodyPr>
          <a:lstStyle/>
          <a:p>
            <a:pPr marL="0" indent="0">
              <a:spcAft>
                <a:spcPts val="1200"/>
              </a:spcAft>
              <a:buNone/>
            </a:pPr>
            <a:r>
              <a:rPr lang="en-US" dirty="0">
                <a:solidFill>
                  <a:srgbClr val="000000"/>
                </a:solidFill>
                <a:latin typeface="Arial"/>
                <a:cs typeface="Arial"/>
              </a:rPr>
              <a:t>One function of severity is to identify problematic selection effects (not all are)</a:t>
            </a:r>
          </a:p>
          <a:p>
            <a:pPr>
              <a:spcAft>
                <a:spcPts val="1200"/>
              </a:spcAft>
              <a:buClrTx/>
              <a:buSzPct val="100000"/>
              <a:buFont typeface="Arial"/>
              <a:buChar char="•"/>
            </a:pPr>
            <a:r>
              <a:rPr lang="en-US" b="1" i="1" dirty="0">
                <a:solidFill>
                  <a:srgbClr val="000000"/>
                </a:solidFill>
                <a:latin typeface="Arial"/>
                <a:cs typeface="Arial"/>
              </a:rPr>
              <a:t>Biasing selection effects</a:t>
            </a:r>
            <a:r>
              <a:rPr lang="en-US" dirty="0">
                <a:solidFill>
                  <a:srgbClr val="000000"/>
                </a:solidFill>
                <a:latin typeface="Arial"/>
                <a:cs typeface="Arial"/>
              </a:rPr>
              <a:t>: when data or hypotheses are selected or generated (or a test criterion is specified), in such a way that </a:t>
            </a:r>
            <a:r>
              <a:rPr lang="en-US" b="1" dirty="0">
                <a:solidFill>
                  <a:srgbClr val="000000"/>
                </a:solidFill>
                <a:latin typeface="Arial"/>
                <a:cs typeface="Arial"/>
              </a:rPr>
              <a:t>the minimal severity requirement is violated, seriously altered or incapable of being assessed  </a:t>
            </a:r>
          </a:p>
          <a:p>
            <a:pPr>
              <a:spcAft>
                <a:spcPts val="1200"/>
              </a:spcAft>
              <a:buClrTx/>
              <a:buSzPct val="100000"/>
              <a:buFont typeface="Arial"/>
              <a:buChar char="•"/>
            </a:pPr>
            <a:r>
              <a:rPr lang="en-US" dirty="0">
                <a:solidFill>
                  <a:srgbClr val="000000"/>
                </a:solidFill>
                <a:latin typeface="Arial"/>
                <a:cs typeface="Arial"/>
              </a:rPr>
              <a:t>Compare </a:t>
            </a:r>
            <a:r>
              <a:rPr lang="en-US" i="1" dirty="0">
                <a:solidFill>
                  <a:srgbClr val="000000"/>
                </a:solidFill>
                <a:latin typeface="Arial"/>
                <a:cs typeface="Arial"/>
              </a:rPr>
              <a:t>to explaining a known effect </a:t>
            </a:r>
            <a:r>
              <a:rPr lang="en-US" dirty="0">
                <a:solidFill>
                  <a:srgbClr val="000000"/>
                </a:solidFill>
                <a:latin typeface="Arial"/>
                <a:cs typeface="Arial"/>
              </a:rPr>
              <a:t>(SIST p. 281), as in DNA matching</a:t>
            </a:r>
          </a:p>
          <a:p>
            <a:pPr>
              <a:spcAft>
                <a:spcPts val="1200"/>
              </a:spcAft>
            </a:pPr>
            <a:endParaRPr lang="en-US" dirty="0">
              <a:solidFill>
                <a:srgbClr val="000000"/>
              </a:solidFill>
              <a:latin typeface="Arial"/>
              <a:cs typeface="Arial"/>
            </a:endParaRPr>
          </a:p>
        </p:txBody>
      </p:sp>
      <p:sp>
        <p:nvSpPr>
          <p:cNvPr id="4" name="Slide Number Placeholder 3"/>
          <p:cNvSpPr>
            <a:spLocks noGrp="1"/>
          </p:cNvSpPr>
          <p:nvPr>
            <p:ph type="sldNum" sz="quarter" idx="12"/>
          </p:nvPr>
        </p:nvSpPr>
        <p:spPr/>
        <p:txBody>
          <a:bodyPr/>
          <a:lstStyle/>
          <a:p>
            <a:fld id="{651FC063-5EA9-49AF-AFAF-D68C9E82B23B}" type="slidenum">
              <a:rPr lang="en-US" smtClean="0"/>
              <a:pPr/>
              <a:t>15</a:t>
            </a:fld>
            <a:endParaRPr lang="en-US" dirty="0"/>
          </a:p>
        </p:txBody>
      </p:sp>
    </p:spTree>
    <p:extLst>
      <p:ext uri="{BB962C8B-B14F-4D97-AF65-F5344CB8AC3E}">
        <p14:creationId xmlns:p14="http://schemas.microsoft.com/office/powerpoint/2010/main" val="30116501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2"/>
            <a:ext cx="6965245" cy="672551"/>
          </a:xfrm>
        </p:spPr>
        <p:txBody>
          <a:bodyPr>
            <a:noAutofit/>
          </a:bodyPr>
          <a:lstStyle/>
          <a:p>
            <a:br>
              <a:rPr lang="en-US" sz="2400" b="1" dirty="0">
                <a:latin typeface="Arial"/>
                <a:cs typeface="Arial"/>
              </a:rPr>
            </a:br>
            <a:r>
              <a:rPr lang="en-US" sz="2400" b="1" dirty="0">
                <a:latin typeface="Arial"/>
                <a:cs typeface="Arial"/>
              </a:rPr>
              <a:t>Nominal vs. actual Significance levels</a:t>
            </a:r>
            <a:br>
              <a:rPr lang="en-US" sz="2400" b="1" dirty="0">
                <a:latin typeface="Arial"/>
                <a:cs typeface="Arial"/>
              </a:rPr>
            </a:br>
            <a:endParaRPr lang="en-US" sz="2400" b="1" dirty="0">
              <a:latin typeface="Arial"/>
              <a:cs typeface="Arial"/>
            </a:endParaRPr>
          </a:p>
        </p:txBody>
      </p:sp>
      <p:sp>
        <p:nvSpPr>
          <p:cNvPr id="3" name="Content Placeholder 2"/>
          <p:cNvSpPr>
            <a:spLocks noGrp="1"/>
          </p:cNvSpPr>
          <p:nvPr>
            <p:ph idx="1"/>
          </p:nvPr>
        </p:nvSpPr>
        <p:spPr>
          <a:xfrm>
            <a:off x="927100" y="1490133"/>
            <a:ext cx="7133168" cy="4572000"/>
          </a:xfrm>
        </p:spPr>
        <p:txBody>
          <a:bodyPr>
            <a:normAutofit/>
          </a:bodyPr>
          <a:lstStyle/>
          <a:p>
            <a:pPr marL="365760" lvl="1" indent="0">
              <a:spcBef>
                <a:spcPts val="1200"/>
              </a:spcBef>
              <a:spcAft>
                <a:spcPts val="1200"/>
              </a:spcAft>
              <a:buNone/>
            </a:pPr>
            <a:r>
              <a:rPr lang="en-US" sz="2400" i="1" dirty="0">
                <a:latin typeface="Arial"/>
                <a:cs typeface="Arial"/>
              </a:rPr>
              <a:t>SIST p. 275</a:t>
            </a:r>
          </a:p>
          <a:p>
            <a:pPr marL="365760" lvl="1" indent="0">
              <a:spcBef>
                <a:spcPts val="1200"/>
              </a:spcBef>
              <a:spcAft>
                <a:spcPts val="1200"/>
              </a:spcAft>
              <a:buNone/>
            </a:pPr>
            <a:r>
              <a:rPr lang="en-US" sz="2400" i="1" dirty="0">
                <a:latin typeface="Arial"/>
                <a:cs typeface="Arial"/>
              </a:rPr>
              <a:t>Suppose that twenty sets of differences have been examined, that one difference seems large enough to test and that this difference turns out to be ‘significant at the 5 percent level.’ ….</a:t>
            </a:r>
            <a:r>
              <a:rPr lang="en-US" sz="2400" b="1" i="1" dirty="0">
                <a:latin typeface="Arial"/>
                <a:cs typeface="Arial"/>
              </a:rPr>
              <a:t>The actual level of significance is not 5 percent, but 64 percent</a:t>
            </a:r>
            <a:r>
              <a:rPr lang="en-US" sz="2400" i="1" dirty="0">
                <a:latin typeface="Arial"/>
                <a:cs typeface="Arial"/>
              </a:rPr>
              <a:t>!</a:t>
            </a:r>
            <a:r>
              <a:rPr lang="en-US" sz="2400" dirty="0">
                <a:latin typeface="Arial"/>
                <a:cs typeface="Arial"/>
              </a:rPr>
              <a:t> (Selvin 1970, 104)</a:t>
            </a:r>
          </a:p>
          <a:p>
            <a:pPr marL="0" lvl="0" indent="0">
              <a:buNone/>
            </a:pPr>
            <a:r>
              <a:rPr lang="en-US" dirty="0">
                <a:latin typeface="Arial"/>
                <a:cs typeface="Arial"/>
              </a:rPr>
              <a:t>From (Morrison &amp; Henkel’s </a:t>
            </a:r>
            <a:r>
              <a:rPr lang="en-US" i="1" dirty="0">
                <a:latin typeface="Arial"/>
                <a:cs typeface="Arial"/>
              </a:rPr>
              <a:t>Significance Test controversy</a:t>
            </a:r>
            <a:r>
              <a:rPr lang="en-US" dirty="0">
                <a:latin typeface="Arial"/>
                <a:cs typeface="Arial"/>
              </a:rPr>
              <a:t> </a:t>
            </a:r>
            <a:r>
              <a:rPr lang="en-US" dirty="0">
                <a:solidFill>
                  <a:srgbClr val="000000"/>
                </a:solidFill>
                <a:latin typeface="Arial"/>
                <a:cs typeface="Arial"/>
              </a:rPr>
              <a:t>1970!)</a:t>
            </a:r>
          </a:p>
          <a:p>
            <a:pPr lvl="0"/>
            <a:endParaRPr lang="en-US" dirty="0">
              <a:latin typeface="Arial"/>
              <a:cs typeface="Arial"/>
            </a:endParaRPr>
          </a:p>
          <a:p>
            <a:endParaRPr lang="en-US" dirty="0"/>
          </a:p>
        </p:txBody>
      </p:sp>
      <p:sp>
        <p:nvSpPr>
          <p:cNvPr id="4" name="Slide Number Placeholder 3"/>
          <p:cNvSpPr>
            <a:spLocks noGrp="1"/>
          </p:cNvSpPr>
          <p:nvPr>
            <p:ph type="sldNum" sz="quarter" idx="12"/>
          </p:nvPr>
        </p:nvSpPr>
        <p:spPr/>
        <p:txBody>
          <a:bodyPr/>
          <a:lstStyle/>
          <a:p>
            <a:fld id="{651FC063-5EA9-49AF-AFAF-D68C9E82B23B}" type="slidenum">
              <a:rPr lang="en-US" smtClean="0"/>
              <a:pPr/>
              <a:t>16</a:t>
            </a:fld>
            <a:endParaRPr lang="en-US" dirty="0"/>
          </a:p>
        </p:txBody>
      </p:sp>
    </p:spTree>
    <p:extLst>
      <p:ext uri="{BB962C8B-B14F-4D97-AF65-F5344CB8AC3E}">
        <p14:creationId xmlns:p14="http://schemas.microsoft.com/office/powerpoint/2010/main" val="23198410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9068" y="778933"/>
            <a:ext cx="7078132" cy="5395344"/>
          </a:xfrm>
        </p:spPr>
        <p:txBody>
          <a:bodyPr>
            <a:normAutofit/>
          </a:bodyPr>
          <a:lstStyle/>
          <a:p>
            <a:pPr marL="0" indent="0" algn="ctr">
              <a:spcAft>
                <a:spcPts val="600"/>
              </a:spcAft>
              <a:buNone/>
            </a:pPr>
            <a:r>
              <a:rPr lang="en-US" b="1" dirty="0">
                <a:latin typeface="Arial"/>
                <a:cs typeface="Arial"/>
              </a:rPr>
              <a:t>Spurious P-Value</a:t>
            </a:r>
          </a:p>
          <a:p>
            <a:pPr marL="0" indent="0">
              <a:spcBef>
                <a:spcPts val="1176"/>
              </a:spcBef>
              <a:spcAft>
                <a:spcPts val="600"/>
              </a:spcAft>
              <a:buNone/>
            </a:pPr>
            <a:r>
              <a:rPr lang="en-US" b="1" dirty="0">
                <a:latin typeface="Arial"/>
                <a:cs typeface="Arial"/>
              </a:rPr>
              <a:t>You report</a:t>
            </a:r>
            <a:r>
              <a:rPr lang="en-US" dirty="0">
                <a:latin typeface="Arial"/>
                <a:cs typeface="Arial"/>
              </a:rPr>
              <a:t>: Such results </a:t>
            </a:r>
            <a:r>
              <a:rPr lang="en-US" i="1" dirty="0">
                <a:latin typeface="Arial"/>
                <a:cs typeface="Arial"/>
              </a:rPr>
              <a:t>would be difficult to achieve</a:t>
            </a:r>
            <a:r>
              <a:rPr lang="en-US" dirty="0">
                <a:latin typeface="Arial"/>
                <a:cs typeface="Arial"/>
              </a:rPr>
              <a:t> under the assumption of </a:t>
            </a:r>
            <a:r>
              <a:rPr lang="en-US" i="1" dirty="0">
                <a:latin typeface="Arial"/>
                <a:cs typeface="Arial"/>
              </a:rPr>
              <a:t>H</a:t>
            </a:r>
            <a:r>
              <a:rPr lang="en-US" baseline="-25000" dirty="0">
                <a:latin typeface="Arial"/>
                <a:cs typeface="Arial"/>
              </a:rPr>
              <a:t>0</a:t>
            </a:r>
            <a:endParaRPr lang="en-US" dirty="0">
              <a:latin typeface="Arial"/>
              <a:cs typeface="Arial"/>
            </a:endParaRPr>
          </a:p>
          <a:p>
            <a:pPr marL="0" indent="0">
              <a:spcAft>
                <a:spcPts val="600"/>
              </a:spcAft>
              <a:buNone/>
            </a:pPr>
            <a:r>
              <a:rPr lang="en-US" b="1" dirty="0">
                <a:latin typeface="Arial"/>
                <a:cs typeface="Arial"/>
              </a:rPr>
              <a:t>When in fact</a:t>
            </a:r>
            <a:r>
              <a:rPr lang="en-US" dirty="0">
                <a:latin typeface="Arial"/>
                <a:cs typeface="Arial"/>
              </a:rPr>
              <a:t> such results are common under the assumption of </a:t>
            </a:r>
            <a:r>
              <a:rPr lang="en-US" i="1" dirty="0">
                <a:latin typeface="Arial"/>
                <a:cs typeface="Arial"/>
              </a:rPr>
              <a:t>H</a:t>
            </a:r>
            <a:r>
              <a:rPr lang="en-US" baseline="-25000" dirty="0">
                <a:latin typeface="Arial"/>
                <a:cs typeface="Arial"/>
              </a:rPr>
              <a:t>0</a:t>
            </a:r>
          </a:p>
          <a:p>
            <a:pPr marL="0" lvl="0" indent="0">
              <a:spcAft>
                <a:spcPts val="600"/>
              </a:spcAft>
              <a:buNone/>
            </a:pPr>
            <a:r>
              <a:rPr lang="en-US" dirty="0">
                <a:latin typeface="Arial"/>
                <a:cs typeface="Arial"/>
              </a:rPr>
              <a:t>There are many more ways you can be wrong with hunting (different sample space)</a:t>
            </a:r>
          </a:p>
          <a:p>
            <a:pPr marL="0" indent="0">
              <a:spcAft>
                <a:spcPts val="1200"/>
              </a:spcAft>
              <a:buNone/>
            </a:pPr>
            <a:r>
              <a:rPr lang="en-US" dirty="0">
                <a:latin typeface="Arial"/>
                <a:cs typeface="Arial"/>
              </a:rPr>
              <a:t>(Formally): </a:t>
            </a:r>
          </a:p>
          <a:p>
            <a:pPr>
              <a:spcAft>
                <a:spcPts val="1200"/>
              </a:spcAft>
              <a:buClrTx/>
              <a:buSzPct val="100000"/>
              <a:buFont typeface="Arial"/>
              <a:buChar char="•"/>
            </a:pPr>
            <a:r>
              <a:rPr lang="en-US" dirty="0">
                <a:latin typeface="Arial"/>
                <a:cs typeface="Arial"/>
              </a:rPr>
              <a:t> You say Pr(P-value ≤ P</a:t>
            </a:r>
            <a:r>
              <a:rPr lang="en-US" baseline="-25000" dirty="0">
                <a:latin typeface="Arial"/>
                <a:cs typeface="Arial"/>
              </a:rPr>
              <a:t>obs</a:t>
            </a:r>
            <a:r>
              <a:rPr lang="en-US" dirty="0">
                <a:latin typeface="Arial"/>
                <a:cs typeface="Arial"/>
              </a:rPr>
              <a:t>; </a:t>
            </a:r>
            <a:r>
              <a:rPr lang="en-US" i="1" dirty="0">
                <a:latin typeface="Arial"/>
                <a:cs typeface="Arial"/>
              </a:rPr>
              <a:t>H</a:t>
            </a:r>
            <a:r>
              <a:rPr lang="en-US" baseline="-25000" dirty="0">
                <a:latin typeface="Arial"/>
                <a:cs typeface="Arial"/>
              </a:rPr>
              <a:t>0</a:t>
            </a:r>
            <a:r>
              <a:rPr lang="en-US" dirty="0">
                <a:latin typeface="Arial"/>
                <a:cs typeface="Arial"/>
              </a:rPr>
              <a:t>) ~ P</a:t>
            </a:r>
            <a:r>
              <a:rPr lang="en-US" baseline="-25000" dirty="0">
                <a:latin typeface="Arial"/>
                <a:cs typeface="Arial"/>
              </a:rPr>
              <a:t>obs</a:t>
            </a:r>
            <a:r>
              <a:rPr lang="en-US" dirty="0">
                <a:latin typeface="Arial"/>
                <a:cs typeface="Arial"/>
              </a:rPr>
              <a:t> = small</a:t>
            </a:r>
          </a:p>
          <a:p>
            <a:pPr>
              <a:buClrTx/>
              <a:buSzPct val="100000"/>
              <a:buFont typeface="Arial"/>
              <a:buChar char="•"/>
            </a:pPr>
            <a:r>
              <a:rPr lang="en-US" dirty="0">
                <a:latin typeface="Arial"/>
                <a:cs typeface="Arial"/>
              </a:rPr>
              <a:t> But in fact Pr(P-value ≤ P</a:t>
            </a:r>
            <a:r>
              <a:rPr lang="en-US" baseline="-25000" dirty="0">
                <a:latin typeface="Arial"/>
                <a:cs typeface="Arial"/>
              </a:rPr>
              <a:t>obs</a:t>
            </a:r>
            <a:r>
              <a:rPr lang="en-US" dirty="0">
                <a:latin typeface="Arial"/>
                <a:cs typeface="Arial"/>
              </a:rPr>
              <a:t>; </a:t>
            </a:r>
            <a:r>
              <a:rPr lang="en-US" i="1" dirty="0">
                <a:latin typeface="Arial"/>
                <a:cs typeface="Arial"/>
              </a:rPr>
              <a:t>H</a:t>
            </a:r>
            <a:r>
              <a:rPr lang="en-US" baseline="-25000" dirty="0">
                <a:latin typeface="Arial"/>
                <a:cs typeface="Arial"/>
              </a:rPr>
              <a:t>0</a:t>
            </a:r>
            <a:r>
              <a:rPr lang="en-US" dirty="0">
                <a:latin typeface="Arial"/>
                <a:cs typeface="Arial"/>
              </a:rPr>
              <a:t>) = high</a:t>
            </a:r>
          </a:p>
          <a:p>
            <a:endParaRPr lang="en-US" dirty="0"/>
          </a:p>
        </p:txBody>
      </p:sp>
      <p:sp>
        <p:nvSpPr>
          <p:cNvPr id="2" name="Slide Number Placeholder 1"/>
          <p:cNvSpPr>
            <a:spLocks noGrp="1"/>
          </p:cNvSpPr>
          <p:nvPr>
            <p:ph type="sldNum" sz="quarter" idx="12"/>
          </p:nvPr>
        </p:nvSpPr>
        <p:spPr/>
        <p:txBody>
          <a:bodyPr/>
          <a:lstStyle/>
          <a:p>
            <a:fld id="{651FC063-5EA9-49AF-AFAF-D68C9E82B23B}" type="slidenum">
              <a:rPr lang="en-US" smtClean="0"/>
              <a:pPr/>
              <a:t>17</a:t>
            </a:fld>
            <a:endParaRPr lang="en-US" dirty="0"/>
          </a:p>
        </p:txBody>
      </p:sp>
    </p:spTree>
    <p:extLst>
      <p:ext uri="{BB962C8B-B14F-4D97-AF65-F5344CB8AC3E}">
        <p14:creationId xmlns:p14="http://schemas.microsoft.com/office/powerpoint/2010/main" val="2578637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63040" y="1809750"/>
            <a:ext cx="6196405" cy="4206875"/>
          </a:xfrm>
        </p:spPr>
        <p:txBody>
          <a:bodyPr/>
          <a:lstStyle/>
          <a:p>
            <a:pPr marL="0" indent="0" algn="ctr">
              <a:spcAft>
                <a:spcPts val="3600"/>
              </a:spcAft>
              <a:buNone/>
            </a:pPr>
            <a:r>
              <a:rPr lang="en-US" sz="2800" b="1" dirty="0">
                <a:latin typeface="Arial"/>
                <a:cs typeface="Arial"/>
              </a:rPr>
              <a:t>Scapegoating</a:t>
            </a:r>
          </a:p>
          <a:p>
            <a:pPr>
              <a:spcAft>
                <a:spcPts val="1200"/>
              </a:spcAft>
              <a:buClrTx/>
              <a:buSzPct val="100000"/>
              <a:buFont typeface="Arial"/>
              <a:buChar char="•"/>
            </a:pPr>
            <a:r>
              <a:rPr lang="en-US" dirty="0">
                <a:latin typeface="Arial"/>
                <a:cs typeface="Arial"/>
              </a:rPr>
              <a:t> Nowadays, we’re likely to see the tests blamed </a:t>
            </a:r>
          </a:p>
          <a:p>
            <a:pPr>
              <a:spcAft>
                <a:spcPts val="1200"/>
              </a:spcAft>
              <a:buClrTx/>
              <a:buSzPct val="100000"/>
              <a:buFont typeface="Arial"/>
              <a:buChar char="•"/>
            </a:pPr>
            <a:r>
              <a:rPr lang="en-US" dirty="0">
                <a:latin typeface="Arial"/>
                <a:cs typeface="Arial"/>
              </a:rPr>
              <a:t> My view: Tests don’t kill inferences, people do</a:t>
            </a:r>
          </a:p>
          <a:p>
            <a:pPr>
              <a:buClrTx/>
              <a:buSzPct val="100000"/>
              <a:buFont typeface="Arial"/>
              <a:buChar char="•"/>
            </a:pPr>
            <a:r>
              <a:rPr lang="en-US" dirty="0">
                <a:latin typeface="Arial"/>
                <a:cs typeface="Arial"/>
              </a:rPr>
              <a:t> Even worse are those statistical accounts where the abuse vanishes!</a:t>
            </a:r>
          </a:p>
          <a:p>
            <a:endParaRPr lang="en-US" dirty="0"/>
          </a:p>
        </p:txBody>
      </p:sp>
      <p:sp>
        <p:nvSpPr>
          <p:cNvPr id="2" name="Slide Number Placeholder 1"/>
          <p:cNvSpPr>
            <a:spLocks noGrp="1"/>
          </p:cNvSpPr>
          <p:nvPr>
            <p:ph type="sldNum" sz="quarter" idx="12"/>
          </p:nvPr>
        </p:nvSpPr>
        <p:spPr/>
        <p:txBody>
          <a:bodyPr/>
          <a:lstStyle/>
          <a:p>
            <a:fld id="{651FC063-5EA9-49AF-AFAF-D68C9E82B23B}" type="slidenum">
              <a:rPr lang="en-US" smtClean="0"/>
              <a:pPr/>
              <a:t>18</a:t>
            </a:fld>
            <a:endParaRPr lang="en-US" dirty="0"/>
          </a:p>
        </p:txBody>
      </p:sp>
      <p:pic>
        <p:nvPicPr>
          <p:cNvPr id="4" name="Picture 3" descr="6a0148c7b55aa3970c019b028bfea0970d-320wi-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9140" y="712157"/>
            <a:ext cx="1451985" cy="1606259"/>
          </a:xfrm>
          <a:prstGeom prst="rect">
            <a:avLst/>
          </a:prstGeom>
        </p:spPr>
      </p:pic>
    </p:spTree>
    <p:extLst>
      <p:ext uri="{BB962C8B-B14F-4D97-AF65-F5344CB8AC3E}">
        <p14:creationId xmlns:p14="http://schemas.microsoft.com/office/powerpoint/2010/main" val="3556596801"/>
      </p:ext>
    </p:extLst>
  </p:cSld>
  <p:clrMapOvr>
    <a:masterClrMapping/>
  </p:clrMapOvr>
  <mc:AlternateContent xmlns:mc="http://schemas.openxmlformats.org/markup-compatibility/2006" xmlns:p14="http://schemas.microsoft.com/office/powerpoint/2010/main">
    <mc:Choice Requires="p14">
      <p:transition spd="slow" p14:dur="2000" advTm="14141"/>
    </mc:Choice>
    <mc:Fallback xmlns="">
      <p:transition xmlns:p14="http://schemas.microsoft.com/office/powerpoint/2010/main" spd="slow" advTm="1414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3467" y="649110"/>
            <a:ext cx="7725833" cy="5700889"/>
          </a:xfrm>
        </p:spPr>
        <p:txBody>
          <a:bodyPr>
            <a:noAutofit/>
          </a:bodyPr>
          <a:lstStyle/>
          <a:p>
            <a:pPr marL="0" indent="0" algn="ctr">
              <a:spcBef>
                <a:spcPts val="0"/>
              </a:spcBef>
              <a:buNone/>
            </a:pPr>
            <a:r>
              <a:rPr lang="en-US" b="1" dirty="0">
                <a:latin typeface="Arial"/>
                <a:cs typeface="Arial"/>
              </a:rPr>
              <a:t>Some say taking account of biasing selection effects “defies scientific sense” SIST P. 269</a:t>
            </a:r>
            <a:endParaRPr lang="en-US" i="1" dirty="0">
              <a:latin typeface="Arial"/>
              <a:cs typeface="Arial"/>
            </a:endParaRPr>
          </a:p>
          <a:p>
            <a:pPr marL="365760" lvl="1" indent="0">
              <a:spcBef>
                <a:spcPts val="1800"/>
              </a:spcBef>
              <a:buNone/>
            </a:pPr>
            <a:r>
              <a:rPr lang="en-US" sz="2400" i="1" dirty="0">
                <a:latin typeface="Arial"/>
                <a:cs typeface="Arial"/>
              </a:rPr>
              <a:t>Two problems that plague frequentist inference:</a:t>
            </a:r>
            <a:r>
              <a:rPr lang="en-US" sz="2400" dirty="0">
                <a:latin typeface="Arial"/>
                <a:cs typeface="Arial"/>
              </a:rPr>
              <a:t> multiple comparisons and multiple looks, or, as they are more commonly called</a:t>
            </a:r>
            <a:r>
              <a:rPr lang="en-US" sz="2400" i="1" dirty="0">
                <a:latin typeface="Arial"/>
                <a:cs typeface="Arial"/>
              </a:rPr>
              <a:t>, data dredging and peeking at the data. The frequentist solution to both problems involves adjusting the P-value…</a:t>
            </a:r>
          </a:p>
          <a:p>
            <a:pPr marL="365760" lvl="1" indent="0">
              <a:spcBef>
                <a:spcPts val="0"/>
              </a:spcBef>
              <a:buNone/>
            </a:pPr>
            <a:endParaRPr lang="en-US" sz="2400" b="1" i="1" dirty="0">
              <a:latin typeface="Arial"/>
              <a:cs typeface="Arial"/>
            </a:endParaRPr>
          </a:p>
          <a:p>
            <a:pPr marL="365760" lvl="1" indent="0">
              <a:spcBef>
                <a:spcPts val="0"/>
              </a:spcBef>
              <a:buNone/>
            </a:pPr>
            <a:r>
              <a:rPr lang="en-US" sz="2400" b="1" i="1" dirty="0">
                <a:latin typeface="Arial"/>
                <a:cs typeface="Arial"/>
              </a:rPr>
              <a:t>But adjusting the measure of evidence because of considerations that have nothing to do with the data defies scientific sense</a:t>
            </a:r>
            <a:r>
              <a:rPr lang="en-US" sz="2400" dirty="0">
                <a:latin typeface="Arial"/>
                <a:cs typeface="Arial"/>
              </a:rPr>
              <a:t>” (Goodman 1999, 1010) </a:t>
            </a:r>
          </a:p>
          <a:p>
            <a:pPr marL="365760" lvl="1" indent="0">
              <a:spcBef>
                <a:spcPts val="0"/>
              </a:spcBef>
              <a:buNone/>
            </a:pPr>
            <a:r>
              <a:rPr lang="en-US" sz="2000" dirty="0">
                <a:latin typeface="Arial"/>
                <a:cs typeface="Arial"/>
              </a:rPr>
              <a:t>(To his credit, he’s open about this; heads the Meta-Research Innovation Center at Stanford)</a:t>
            </a:r>
          </a:p>
        </p:txBody>
      </p:sp>
      <p:sp>
        <p:nvSpPr>
          <p:cNvPr id="4" name="Slide Number Placeholder 3"/>
          <p:cNvSpPr>
            <a:spLocks noGrp="1"/>
          </p:cNvSpPr>
          <p:nvPr>
            <p:ph type="sldNum" sz="quarter" idx="12"/>
          </p:nvPr>
        </p:nvSpPr>
        <p:spPr/>
        <p:txBody>
          <a:bodyPr/>
          <a:lstStyle/>
          <a:p>
            <a:fld id="{651FC063-5EA9-49AF-AFAF-D68C9E82B23B}" type="slidenum">
              <a:rPr lang="en-US" smtClean="0"/>
              <a:pPr/>
              <a:t>19</a:t>
            </a:fld>
            <a:endParaRPr lang="en-US" dirty="0"/>
          </a:p>
        </p:txBody>
      </p:sp>
    </p:spTree>
    <p:extLst>
      <p:ext uri="{BB962C8B-B14F-4D97-AF65-F5344CB8AC3E}">
        <p14:creationId xmlns:p14="http://schemas.microsoft.com/office/powerpoint/2010/main" val="15575930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a:latin typeface="Arial"/>
                <a:cs typeface="Arial"/>
              </a:rPr>
              <a:t>Likelihood Principle (LP)</a:t>
            </a:r>
            <a:endParaRPr lang="en-US" sz="2400" dirty="0"/>
          </a:p>
        </p:txBody>
      </p:sp>
      <p:sp>
        <p:nvSpPr>
          <p:cNvPr id="3" name="Content Placeholder 2"/>
          <p:cNvSpPr>
            <a:spLocks noGrp="1"/>
          </p:cNvSpPr>
          <p:nvPr>
            <p:ph idx="1"/>
          </p:nvPr>
        </p:nvSpPr>
        <p:spPr>
          <a:xfrm>
            <a:off x="846667" y="1828800"/>
            <a:ext cx="7377557" cy="3894269"/>
          </a:xfrm>
        </p:spPr>
        <p:txBody>
          <a:bodyPr>
            <a:normAutofit/>
          </a:bodyPr>
          <a:lstStyle/>
          <a:p>
            <a:pPr marL="0" indent="0">
              <a:spcAft>
                <a:spcPts val="1200"/>
              </a:spcAft>
              <a:buNone/>
            </a:pPr>
            <a:r>
              <a:rPr lang="en-US" b="1" dirty="0">
                <a:latin typeface="Arial"/>
                <a:cs typeface="Arial"/>
              </a:rPr>
              <a:t>The vanishing act </a:t>
            </a:r>
            <a:r>
              <a:rPr lang="en-US" dirty="0">
                <a:latin typeface="Arial"/>
                <a:cs typeface="Arial"/>
              </a:rPr>
              <a:t>links to a pivotal disagreement in the philosophy of statistics battles </a:t>
            </a:r>
          </a:p>
          <a:p>
            <a:pPr marL="0" indent="0">
              <a:spcAft>
                <a:spcPts val="1200"/>
              </a:spcAft>
              <a:buNone/>
            </a:pPr>
            <a:r>
              <a:rPr lang="en-US" i="1" dirty="0">
                <a:latin typeface="Arial"/>
                <a:cs typeface="Arial"/>
              </a:rPr>
              <a:t>In probabilisms, the import of the data is via the ratios of likelihoods of hypotheses </a:t>
            </a:r>
            <a:endParaRPr lang="en-US" dirty="0">
              <a:latin typeface="Arial"/>
              <a:cs typeface="Arial"/>
            </a:endParaRPr>
          </a:p>
          <a:p>
            <a:pPr marL="0" indent="0">
              <a:spcBef>
                <a:spcPts val="600"/>
              </a:spcBef>
              <a:spcAft>
                <a:spcPts val="600"/>
              </a:spcAft>
              <a:buNone/>
            </a:pPr>
            <a:r>
              <a:rPr lang="en-US" dirty="0">
                <a:latin typeface="Arial"/>
                <a:cs typeface="Arial"/>
              </a:rPr>
              <a:t>		Pr(</a:t>
            </a:r>
            <a:r>
              <a:rPr lang="en-US" b="1" i="1" dirty="0">
                <a:latin typeface="Arial"/>
                <a:cs typeface="Arial"/>
              </a:rPr>
              <a:t>x</a:t>
            </a:r>
            <a:r>
              <a:rPr lang="en-US" baseline="-25000" dirty="0">
                <a:latin typeface="Arial"/>
                <a:cs typeface="Arial"/>
              </a:rPr>
              <a:t>0</a:t>
            </a:r>
            <a:r>
              <a:rPr lang="en-US" dirty="0">
                <a:latin typeface="Arial"/>
                <a:cs typeface="Arial"/>
              </a:rPr>
              <a:t>;</a:t>
            </a:r>
            <a:r>
              <a:rPr lang="en-US" i="1" dirty="0">
                <a:latin typeface="Arial"/>
                <a:cs typeface="Arial"/>
              </a:rPr>
              <a:t>H</a:t>
            </a:r>
            <a:r>
              <a:rPr lang="en-US" i="1" baseline="-25000" dirty="0">
                <a:latin typeface="Arial"/>
                <a:cs typeface="Arial"/>
              </a:rPr>
              <a:t>0</a:t>
            </a:r>
            <a:r>
              <a:rPr lang="en-US" dirty="0">
                <a:latin typeface="Arial"/>
                <a:cs typeface="Arial"/>
              </a:rPr>
              <a:t>)/Pr(</a:t>
            </a:r>
            <a:r>
              <a:rPr lang="en-US" b="1" i="1" dirty="0">
                <a:latin typeface="Arial"/>
                <a:cs typeface="Arial"/>
              </a:rPr>
              <a:t>x</a:t>
            </a:r>
            <a:r>
              <a:rPr lang="en-US" baseline="-25000" dirty="0">
                <a:latin typeface="Arial"/>
                <a:cs typeface="Arial"/>
              </a:rPr>
              <a:t>0</a:t>
            </a:r>
            <a:r>
              <a:rPr lang="en-US" dirty="0">
                <a:latin typeface="Arial"/>
                <a:cs typeface="Arial"/>
              </a:rPr>
              <a:t>;</a:t>
            </a:r>
            <a:r>
              <a:rPr lang="en-US" i="1" dirty="0">
                <a:latin typeface="Arial"/>
                <a:cs typeface="Arial"/>
              </a:rPr>
              <a:t>H</a:t>
            </a:r>
            <a:r>
              <a:rPr lang="en-US" i="1" baseline="-25000" dirty="0">
                <a:latin typeface="Arial"/>
                <a:cs typeface="Arial"/>
              </a:rPr>
              <a:t>1</a:t>
            </a:r>
            <a:r>
              <a:rPr lang="en-US" dirty="0">
                <a:latin typeface="Arial"/>
                <a:cs typeface="Arial"/>
              </a:rPr>
              <a:t>)</a:t>
            </a:r>
          </a:p>
          <a:p>
            <a:pPr marL="0" indent="0">
              <a:buNone/>
            </a:pPr>
            <a:r>
              <a:rPr lang="en-US" dirty="0">
                <a:latin typeface="Arial"/>
                <a:cs typeface="Arial"/>
              </a:rPr>
              <a:t>The data </a:t>
            </a:r>
            <a:r>
              <a:rPr lang="en-US" b="1" i="1" dirty="0">
                <a:latin typeface="Arial"/>
                <a:cs typeface="Arial"/>
              </a:rPr>
              <a:t>x</a:t>
            </a:r>
            <a:r>
              <a:rPr lang="en-US" baseline="-25000" dirty="0">
                <a:latin typeface="Arial"/>
                <a:cs typeface="Arial"/>
              </a:rPr>
              <a:t>0</a:t>
            </a:r>
            <a:r>
              <a:rPr lang="en-US" dirty="0">
                <a:latin typeface="Arial"/>
                <a:cs typeface="Arial"/>
              </a:rPr>
              <a:t> are fixed, while the hypotheses vary</a:t>
            </a:r>
          </a:p>
          <a:p>
            <a:pPr marL="0" indent="0">
              <a:buNone/>
            </a:pPr>
            <a:endParaRPr lang="en-US" dirty="0">
              <a:latin typeface="Arial"/>
              <a:cs typeface="Arial"/>
            </a:endParaRPr>
          </a:p>
          <a:p>
            <a:endParaRPr lang="en-US" dirty="0"/>
          </a:p>
        </p:txBody>
      </p:sp>
      <p:sp>
        <p:nvSpPr>
          <p:cNvPr id="4" name="Slide Number Placeholder 3"/>
          <p:cNvSpPr>
            <a:spLocks noGrp="1"/>
          </p:cNvSpPr>
          <p:nvPr>
            <p:ph type="sldNum" sz="quarter" idx="12"/>
          </p:nvPr>
        </p:nvSpPr>
        <p:spPr/>
        <p:txBody>
          <a:bodyPr/>
          <a:lstStyle/>
          <a:p>
            <a:fld id="{651FC063-5EA9-49AF-AFAF-D68C9E82B23B}" type="slidenum">
              <a:rPr lang="en-US" smtClean="0"/>
              <a:pPr/>
              <a:t>20</a:t>
            </a:fld>
            <a:endParaRPr lang="en-US" dirty="0"/>
          </a:p>
        </p:txBody>
      </p:sp>
    </p:spTree>
    <p:extLst>
      <p:ext uri="{BB962C8B-B14F-4D97-AF65-F5344CB8AC3E}">
        <p14:creationId xmlns:p14="http://schemas.microsoft.com/office/powerpoint/2010/main" val="14011132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3"/>
            <a:ext cx="6965245" cy="928668"/>
          </a:xfrm>
        </p:spPr>
        <p:txBody>
          <a:bodyPr>
            <a:normAutofit fontScale="90000"/>
          </a:bodyPr>
          <a:lstStyle/>
          <a:p>
            <a:br>
              <a:rPr lang="en-US" sz="2800" b="1" dirty="0">
                <a:latin typeface="Arial"/>
                <a:cs typeface="Arial"/>
              </a:rPr>
            </a:br>
            <a:r>
              <a:rPr lang="en-US" sz="2800" b="1" dirty="0">
                <a:latin typeface="Arial"/>
                <a:cs typeface="Arial"/>
              </a:rPr>
              <a:t>Jimmy Savage on the LP:</a:t>
            </a:r>
            <a:br>
              <a:rPr lang="en-US" sz="2800" dirty="0">
                <a:latin typeface="Arial"/>
                <a:cs typeface="Arial"/>
              </a:rPr>
            </a:br>
            <a:endParaRPr lang="en-US" sz="2800" dirty="0">
              <a:latin typeface="Arial"/>
              <a:cs typeface="Arial"/>
            </a:endParaRPr>
          </a:p>
        </p:txBody>
      </p:sp>
      <p:sp>
        <p:nvSpPr>
          <p:cNvPr id="3" name="Content Placeholder 2"/>
          <p:cNvSpPr>
            <a:spLocks noGrp="1"/>
          </p:cNvSpPr>
          <p:nvPr>
            <p:ph idx="1"/>
          </p:nvPr>
        </p:nvSpPr>
        <p:spPr/>
        <p:txBody>
          <a:bodyPr>
            <a:normAutofit/>
          </a:bodyPr>
          <a:lstStyle/>
          <a:p>
            <a:pPr marL="0" indent="0">
              <a:buNone/>
            </a:pPr>
            <a:r>
              <a:rPr lang="en-US" dirty="0">
                <a:latin typeface="Arial"/>
                <a:cs typeface="Arial"/>
              </a:rPr>
              <a:t>“According to Bayes' theorem,…. if </a:t>
            </a:r>
            <a:r>
              <a:rPr lang="en-US" b="1" i="1" dirty="0">
                <a:latin typeface="Arial"/>
                <a:cs typeface="Arial"/>
              </a:rPr>
              <a:t>y</a:t>
            </a:r>
            <a:r>
              <a:rPr lang="en-US" dirty="0">
                <a:latin typeface="Arial"/>
                <a:cs typeface="Arial"/>
              </a:rPr>
              <a:t> is the datum of some other experiment, and </a:t>
            </a:r>
            <a:r>
              <a:rPr lang="en-US" b="1" i="1" dirty="0">
                <a:latin typeface="Arial"/>
                <a:cs typeface="Arial"/>
              </a:rPr>
              <a:t>if it happens that P(x|µ) and P(y|µ) are proportional functions of µ (that is, constant multiples of each other), then each of the two data x and y have exactly the same thing to say about the values of µ…”</a:t>
            </a:r>
            <a:r>
              <a:rPr lang="en-US" b="1" dirty="0">
                <a:latin typeface="Arial"/>
                <a:cs typeface="Arial"/>
              </a:rPr>
              <a:t> </a:t>
            </a:r>
            <a:r>
              <a:rPr lang="en-US" dirty="0">
                <a:latin typeface="Arial"/>
                <a:cs typeface="Arial"/>
              </a:rPr>
              <a:t>(Savage 1962, p. 17)  </a:t>
            </a:r>
          </a:p>
          <a:p>
            <a:endParaRPr lang="en-US" dirty="0"/>
          </a:p>
        </p:txBody>
      </p:sp>
      <p:sp>
        <p:nvSpPr>
          <p:cNvPr id="4" name="Slide Number Placeholder 3"/>
          <p:cNvSpPr>
            <a:spLocks noGrp="1"/>
          </p:cNvSpPr>
          <p:nvPr>
            <p:ph type="sldNum" sz="quarter" idx="12"/>
          </p:nvPr>
        </p:nvSpPr>
        <p:spPr/>
        <p:txBody>
          <a:bodyPr/>
          <a:lstStyle/>
          <a:p>
            <a:fld id="{651FC063-5EA9-49AF-AFAF-D68C9E82B23B}" type="slidenum">
              <a:rPr lang="en-US" smtClean="0"/>
              <a:pPr/>
              <a:t>21</a:t>
            </a:fld>
            <a:endParaRPr lang="en-US" dirty="0"/>
          </a:p>
        </p:txBody>
      </p:sp>
    </p:spTree>
    <p:extLst>
      <p:ext uri="{BB962C8B-B14F-4D97-AF65-F5344CB8AC3E}">
        <p14:creationId xmlns:p14="http://schemas.microsoft.com/office/powerpoint/2010/main" val="37026864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2"/>
            <a:ext cx="6965245" cy="1045085"/>
          </a:xfrm>
        </p:spPr>
        <p:txBody>
          <a:bodyPr>
            <a:normAutofit fontScale="90000"/>
          </a:bodyPr>
          <a:lstStyle/>
          <a:p>
            <a:br>
              <a:rPr lang="en-US" sz="2700" b="1" dirty="0">
                <a:latin typeface="Arial"/>
                <a:cs typeface="Arial"/>
              </a:rPr>
            </a:br>
            <a:r>
              <a:rPr lang="en-US" sz="2700" b="1" dirty="0">
                <a:latin typeface="Arial"/>
                <a:cs typeface="Arial"/>
              </a:rPr>
              <a:t>All error probabilities violate the LP</a:t>
            </a:r>
            <a:r>
              <a:rPr lang="en-US" sz="2700" dirty="0">
                <a:latin typeface="Arial"/>
                <a:cs typeface="Arial"/>
              </a:rPr>
              <a:t> </a:t>
            </a:r>
            <a:br>
              <a:rPr lang="en-US" sz="2700" dirty="0">
                <a:latin typeface="Arial"/>
                <a:cs typeface="Arial"/>
              </a:rPr>
            </a:br>
            <a:r>
              <a:rPr lang="en-US" sz="2700" dirty="0">
                <a:latin typeface="Arial"/>
                <a:cs typeface="Arial"/>
              </a:rPr>
              <a:t>(even without selection effects):</a:t>
            </a:r>
            <a:br>
              <a:rPr lang="en-US" sz="3600" dirty="0">
                <a:latin typeface="Arial"/>
                <a:cs typeface="Arial"/>
              </a:rPr>
            </a:br>
            <a:endParaRPr lang="en-US" sz="3600" dirty="0"/>
          </a:p>
        </p:txBody>
      </p:sp>
      <p:sp>
        <p:nvSpPr>
          <p:cNvPr id="3" name="Content Placeholder 2"/>
          <p:cNvSpPr>
            <a:spLocks noGrp="1"/>
          </p:cNvSpPr>
          <p:nvPr>
            <p:ph idx="1"/>
          </p:nvPr>
        </p:nvSpPr>
        <p:spPr>
          <a:xfrm>
            <a:off x="880533" y="2150533"/>
            <a:ext cx="7343691" cy="3826934"/>
          </a:xfrm>
        </p:spPr>
        <p:txBody>
          <a:bodyPr>
            <a:noAutofit/>
          </a:bodyPr>
          <a:lstStyle/>
          <a:p>
            <a:pPr marL="34290" indent="0">
              <a:spcBef>
                <a:spcPts val="0"/>
              </a:spcBef>
              <a:spcAft>
                <a:spcPts val="1200"/>
              </a:spcAft>
              <a:buNone/>
            </a:pPr>
            <a:r>
              <a:rPr lang="en-US" i="1" dirty="0">
                <a:latin typeface="Arial"/>
                <a:cs typeface="Arial"/>
              </a:rPr>
              <a:t>Sampling distributions, significance levels, power, all depend on something more [than the likelihood function]–something that is irrelevant in Bayesian inference–namely the sample space </a:t>
            </a:r>
            <a:br>
              <a:rPr lang="en-US" i="1" dirty="0">
                <a:latin typeface="Arial"/>
                <a:cs typeface="Arial"/>
              </a:rPr>
            </a:br>
            <a:r>
              <a:rPr lang="en-US" dirty="0">
                <a:latin typeface="Arial"/>
                <a:cs typeface="Arial"/>
              </a:rPr>
              <a:t>(Lindley 1971,  436) </a:t>
            </a:r>
          </a:p>
          <a:p>
            <a:pPr marL="0" indent="0">
              <a:buNone/>
            </a:pPr>
            <a:r>
              <a:rPr lang="en-US" i="1" dirty="0">
                <a:latin typeface="Arial"/>
                <a:cs typeface="Arial"/>
              </a:rPr>
              <a:t>The LP implies…the irrelevance of predesignation, of whether a hypothesis was thought of before hand or was introduced to explain known effects </a:t>
            </a:r>
            <a:r>
              <a:rPr lang="en-US" dirty="0">
                <a:latin typeface="Arial"/>
                <a:cs typeface="Arial"/>
              </a:rPr>
              <a:t>(Rosenkrantz 1977, 122) SIST P. 269</a:t>
            </a:r>
          </a:p>
        </p:txBody>
      </p:sp>
      <p:sp>
        <p:nvSpPr>
          <p:cNvPr id="4" name="Slide Number Placeholder 3"/>
          <p:cNvSpPr>
            <a:spLocks noGrp="1"/>
          </p:cNvSpPr>
          <p:nvPr>
            <p:ph type="sldNum" sz="quarter" idx="12"/>
          </p:nvPr>
        </p:nvSpPr>
        <p:spPr/>
        <p:txBody>
          <a:bodyPr/>
          <a:lstStyle/>
          <a:p>
            <a:fld id="{651FC063-5EA9-49AF-AFAF-D68C9E82B23B}" type="slidenum">
              <a:rPr lang="en-US" smtClean="0"/>
              <a:pPr/>
              <a:t>22</a:t>
            </a:fld>
            <a:endParaRPr lang="en-US" dirty="0"/>
          </a:p>
        </p:txBody>
      </p:sp>
    </p:spTree>
    <p:extLst>
      <p:ext uri="{BB962C8B-B14F-4D97-AF65-F5344CB8AC3E}">
        <p14:creationId xmlns:p14="http://schemas.microsoft.com/office/powerpoint/2010/main" val="14587946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2"/>
            <a:ext cx="6965245" cy="1180551"/>
          </a:xfrm>
        </p:spPr>
        <p:txBody>
          <a:bodyPr>
            <a:normAutofit/>
          </a:bodyPr>
          <a:lstStyle/>
          <a:p>
            <a:br>
              <a:rPr lang="en-US" sz="2400" b="1" dirty="0">
                <a:latin typeface="Arial"/>
                <a:cs typeface="Arial"/>
              </a:rPr>
            </a:br>
            <a:r>
              <a:rPr lang="en-US" sz="2400" b="1" dirty="0">
                <a:latin typeface="Arial"/>
                <a:cs typeface="Arial"/>
              </a:rPr>
              <a:t>Optional Stopping</a:t>
            </a:r>
            <a:r>
              <a:rPr lang="en-US" sz="3200" b="1" dirty="0">
                <a:latin typeface="Arial"/>
                <a:cs typeface="Arial"/>
              </a:rPr>
              <a:t>: </a:t>
            </a:r>
            <a:endParaRPr lang="en-US" sz="3200" dirty="0"/>
          </a:p>
        </p:txBody>
      </p:sp>
      <p:sp>
        <p:nvSpPr>
          <p:cNvPr id="3" name="Content Placeholder 2"/>
          <p:cNvSpPr>
            <a:spLocks noGrp="1"/>
          </p:cNvSpPr>
          <p:nvPr>
            <p:ph idx="1"/>
          </p:nvPr>
        </p:nvSpPr>
        <p:spPr/>
        <p:txBody>
          <a:bodyPr>
            <a:normAutofit lnSpcReduction="10000"/>
          </a:bodyPr>
          <a:lstStyle/>
          <a:p>
            <a:pPr marL="0" indent="0">
              <a:buNone/>
            </a:pPr>
            <a:r>
              <a:rPr lang="en-US" dirty="0">
                <a:latin typeface="Arial"/>
                <a:cs typeface="Arial"/>
              </a:rPr>
              <a:t>Error probing capacities are altered not just by cherry picking and data dredging, but also via data dependent stopping rules:</a:t>
            </a:r>
          </a:p>
          <a:p>
            <a:pPr marL="0" indent="0">
              <a:buNone/>
            </a:pPr>
            <a:endParaRPr lang="en-US" dirty="0">
              <a:latin typeface="Arial"/>
              <a:cs typeface="Arial"/>
            </a:endParaRPr>
          </a:p>
          <a:p>
            <a:pPr marL="0" indent="0">
              <a:buNone/>
            </a:pPr>
            <a:r>
              <a:rPr lang="en-US" i="1" dirty="0">
                <a:latin typeface="Arial"/>
                <a:cs typeface="Arial"/>
              </a:rPr>
              <a:t>X</a:t>
            </a:r>
            <a:r>
              <a:rPr lang="en-US" i="1" baseline="-25000" dirty="0">
                <a:latin typeface="Arial"/>
                <a:cs typeface="Arial"/>
              </a:rPr>
              <a:t>i </a:t>
            </a:r>
            <a:r>
              <a:rPr lang="en-US" dirty="0">
                <a:latin typeface="Arial"/>
                <a:cs typeface="Arial"/>
              </a:rPr>
              <a:t>~ N(μ, σ</a:t>
            </a:r>
            <a:r>
              <a:rPr lang="en-US" baseline="30000" dirty="0">
                <a:latin typeface="Arial"/>
                <a:cs typeface="Arial"/>
              </a:rPr>
              <a:t>2</a:t>
            </a:r>
            <a:r>
              <a:rPr lang="en-US" dirty="0">
                <a:latin typeface="Arial"/>
                <a:cs typeface="Arial"/>
              </a:rPr>
              <a:t>), 2-sided</a:t>
            </a:r>
            <a:r>
              <a:rPr lang="en-US" i="1" dirty="0">
                <a:latin typeface="Arial"/>
                <a:cs typeface="Arial"/>
              </a:rPr>
              <a:t> H</a:t>
            </a:r>
            <a:r>
              <a:rPr lang="en-US" baseline="-25000" dirty="0">
                <a:latin typeface="Arial"/>
                <a:cs typeface="Arial"/>
              </a:rPr>
              <a:t>0</a:t>
            </a:r>
            <a:r>
              <a:rPr lang="en-US" dirty="0">
                <a:latin typeface="Arial"/>
                <a:cs typeface="Arial"/>
              </a:rPr>
              <a:t>: μ = 0 vs. </a:t>
            </a:r>
            <a:r>
              <a:rPr lang="en-US" i="1" dirty="0">
                <a:latin typeface="Arial"/>
                <a:cs typeface="Arial"/>
              </a:rPr>
              <a:t>H</a:t>
            </a:r>
            <a:r>
              <a:rPr lang="en-US" baseline="-25000" dirty="0">
                <a:latin typeface="Arial"/>
                <a:cs typeface="Arial"/>
              </a:rPr>
              <a:t>1</a:t>
            </a:r>
            <a:r>
              <a:rPr lang="en-US" dirty="0">
                <a:latin typeface="Arial"/>
                <a:cs typeface="Arial"/>
              </a:rPr>
              <a:t>: μ ≠ 0.</a:t>
            </a:r>
          </a:p>
          <a:p>
            <a:pPr marL="0" indent="0">
              <a:buNone/>
            </a:pPr>
            <a:endParaRPr lang="en-US" dirty="0">
              <a:latin typeface="Arial"/>
              <a:cs typeface="Arial"/>
            </a:endParaRPr>
          </a:p>
          <a:p>
            <a:pPr marL="0" indent="0">
              <a:buNone/>
            </a:pPr>
            <a:r>
              <a:rPr lang="en-US" dirty="0">
                <a:latin typeface="Arial"/>
                <a:cs typeface="Arial"/>
              </a:rPr>
              <a:t>Instead of fixing the sample size </a:t>
            </a:r>
            <a:r>
              <a:rPr lang="en-US" i="1" dirty="0">
                <a:latin typeface="Arial"/>
                <a:cs typeface="Arial"/>
              </a:rPr>
              <a:t>n</a:t>
            </a:r>
            <a:r>
              <a:rPr lang="en-US" dirty="0">
                <a:latin typeface="Arial"/>
                <a:cs typeface="Arial"/>
              </a:rPr>
              <a:t> in advance, in some tests, </a:t>
            </a:r>
            <a:r>
              <a:rPr lang="en-US" i="1" dirty="0">
                <a:latin typeface="Arial"/>
                <a:cs typeface="Arial"/>
              </a:rPr>
              <a:t>n</a:t>
            </a:r>
            <a:r>
              <a:rPr lang="en-US" dirty="0">
                <a:latin typeface="Arial"/>
                <a:cs typeface="Arial"/>
              </a:rPr>
              <a:t> is determined by a </a:t>
            </a:r>
            <a:r>
              <a:rPr lang="en-US" i="1" dirty="0">
                <a:latin typeface="Arial"/>
                <a:cs typeface="Arial"/>
              </a:rPr>
              <a:t>stopping rule</a:t>
            </a:r>
            <a:r>
              <a:rPr lang="en-US" dirty="0">
                <a:latin typeface="Arial"/>
                <a:cs typeface="Arial"/>
              </a:rPr>
              <a:t>:</a:t>
            </a:r>
            <a:endParaRPr lang="en-US" b="1" dirty="0">
              <a:latin typeface="Arial"/>
              <a:cs typeface="Arial"/>
            </a:endParaRPr>
          </a:p>
          <a:p>
            <a:pPr marL="0" indent="0">
              <a:buNone/>
            </a:pPr>
            <a:endParaRPr lang="en-US" dirty="0">
              <a:latin typeface="Arial"/>
              <a:cs typeface="Arial"/>
            </a:endParaRPr>
          </a:p>
          <a:p>
            <a:endParaRPr lang="en-US" dirty="0"/>
          </a:p>
        </p:txBody>
      </p:sp>
      <p:sp>
        <p:nvSpPr>
          <p:cNvPr id="4" name="Slide Number Placeholder 3"/>
          <p:cNvSpPr>
            <a:spLocks noGrp="1"/>
          </p:cNvSpPr>
          <p:nvPr>
            <p:ph type="sldNum" sz="quarter" idx="12"/>
          </p:nvPr>
        </p:nvSpPr>
        <p:spPr/>
        <p:txBody>
          <a:bodyPr/>
          <a:lstStyle/>
          <a:p>
            <a:fld id="{651FC063-5EA9-49AF-AFAF-D68C9E82B23B}" type="slidenum">
              <a:rPr lang="en-US" smtClean="0"/>
              <a:pPr/>
              <a:t>23</a:t>
            </a:fld>
            <a:endParaRPr lang="en-US" dirty="0"/>
          </a:p>
        </p:txBody>
      </p:sp>
    </p:spTree>
    <p:extLst>
      <p:ext uri="{BB962C8B-B14F-4D97-AF65-F5344CB8AC3E}">
        <p14:creationId xmlns:p14="http://schemas.microsoft.com/office/powerpoint/2010/main" val="3065661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63040" y="1439333"/>
            <a:ext cx="6196405" cy="4283736"/>
          </a:xfrm>
        </p:spPr>
        <p:txBody>
          <a:bodyPr>
            <a:normAutofit/>
          </a:bodyPr>
          <a:lstStyle/>
          <a:p>
            <a:pPr>
              <a:spcBef>
                <a:spcPts val="0"/>
              </a:spcBef>
              <a:spcAft>
                <a:spcPts val="1200"/>
              </a:spcAft>
              <a:buClrTx/>
              <a:buSzPct val="100000"/>
              <a:buFont typeface="Arial"/>
              <a:buChar char="•"/>
            </a:pPr>
            <a:r>
              <a:rPr lang="en-US" dirty="0">
                <a:latin typeface="Arial"/>
                <a:cs typeface="Arial"/>
              </a:rPr>
              <a:t> Keep sampling until </a:t>
            </a:r>
            <a:r>
              <a:rPr lang="en-US" i="1" dirty="0">
                <a:latin typeface="Arial"/>
                <a:cs typeface="Arial"/>
              </a:rPr>
              <a:t>H</a:t>
            </a:r>
            <a:r>
              <a:rPr lang="en-US" baseline="-25000" dirty="0">
                <a:latin typeface="Arial"/>
                <a:cs typeface="Arial"/>
              </a:rPr>
              <a:t>0</a:t>
            </a:r>
            <a:r>
              <a:rPr lang="en-US" dirty="0">
                <a:latin typeface="Arial"/>
                <a:cs typeface="Arial"/>
              </a:rPr>
              <a:t> is rejected at 0.05 level</a:t>
            </a:r>
          </a:p>
          <a:p>
            <a:pPr marL="0" indent="0">
              <a:spcBef>
                <a:spcPts val="0"/>
              </a:spcBef>
              <a:spcAft>
                <a:spcPts val="1200"/>
              </a:spcAft>
              <a:buNone/>
            </a:pPr>
            <a:r>
              <a:rPr lang="en-US" dirty="0">
                <a:latin typeface="Arial"/>
                <a:cs typeface="Arial"/>
              </a:rPr>
              <a:t> i.e., keep sampling until M </a:t>
            </a:r>
            <a:r>
              <a:rPr lang="en-US" u="sng" dirty="0">
                <a:latin typeface="Arial"/>
                <a:ea typeface="Cambria"/>
                <a:cs typeface="Arial"/>
                <a:sym typeface="Symbol"/>
              </a:rPr>
              <a:t>&gt;</a:t>
            </a:r>
            <a:r>
              <a:rPr lang="en-US" dirty="0">
                <a:latin typeface="Arial"/>
                <a:ea typeface="Cambria"/>
                <a:cs typeface="Arial"/>
              </a:rPr>
              <a:t> 1.96 </a:t>
            </a:r>
            <a:r>
              <a:rPr lang="en-US" dirty="0">
                <a:latin typeface="Symbol" charset="2"/>
                <a:ea typeface="Cambria"/>
                <a:cs typeface="Symbol" charset="2"/>
              </a:rPr>
              <a:t>s</a:t>
            </a:r>
            <a:r>
              <a:rPr lang="en-US" dirty="0">
                <a:latin typeface="Arial"/>
                <a:ea typeface="Cambria"/>
                <a:cs typeface="Arial"/>
              </a:rPr>
              <a:t>/√</a:t>
            </a:r>
            <a:r>
              <a:rPr lang="en-US" i="1" dirty="0">
                <a:latin typeface="Arial"/>
                <a:ea typeface="Cambria"/>
                <a:cs typeface="Arial"/>
              </a:rPr>
              <a:t>n</a:t>
            </a:r>
            <a:br>
              <a:rPr lang="en-US" i="1" dirty="0">
                <a:latin typeface="Arial"/>
                <a:ea typeface="Cambria"/>
                <a:cs typeface="Arial"/>
              </a:rPr>
            </a:br>
            <a:endParaRPr lang="en-US" i="1" dirty="0">
              <a:latin typeface="Arial"/>
              <a:ea typeface="Cambria"/>
              <a:cs typeface="Arial"/>
            </a:endParaRPr>
          </a:p>
          <a:p>
            <a:pPr>
              <a:spcBef>
                <a:spcPts val="0"/>
              </a:spcBef>
              <a:spcAft>
                <a:spcPts val="1200"/>
              </a:spcAft>
              <a:buClrTx/>
              <a:buSzPct val="100000"/>
              <a:buFont typeface="Arial"/>
              <a:buChar char="•"/>
            </a:pPr>
            <a:r>
              <a:rPr lang="en-US" i="1" dirty="0">
                <a:latin typeface="Arial"/>
                <a:cs typeface="Arial"/>
              </a:rPr>
              <a:t> Trying and trying again</a:t>
            </a:r>
            <a:r>
              <a:rPr lang="en-US" dirty="0">
                <a:latin typeface="Arial"/>
                <a:cs typeface="Arial"/>
              </a:rPr>
              <a:t>: Having failed to rack up a 1.96 </a:t>
            </a:r>
            <a:r>
              <a:rPr lang="en-US" dirty="0">
                <a:latin typeface="Symbol" charset="2"/>
                <a:ea typeface="Cambria"/>
                <a:cs typeface="Symbol" charset="2"/>
              </a:rPr>
              <a:t>s</a:t>
            </a:r>
            <a:r>
              <a:rPr lang="en-US" dirty="0">
                <a:latin typeface="Arial"/>
                <a:ea typeface="Cambria"/>
                <a:cs typeface="Arial"/>
              </a:rPr>
              <a:t>/√</a:t>
            </a:r>
            <a:r>
              <a:rPr lang="en-US" i="1" dirty="0">
                <a:latin typeface="Arial"/>
                <a:ea typeface="Cambria"/>
                <a:cs typeface="Arial"/>
              </a:rPr>
              <a:t>n </a:t>
            </a:r>
            <a:r>
              <a:rPr lang="en-US" dirty="0">
                <a:latin typeface="Arial"/>
                <a:cs typeface="Arial"/>
              </a:rPr>
              <a:t>difference after 10 trials, go to 20, 30 </a:t>
            </a:r>
            <a:r>
              <a:rPr lang="en-US" dirty="0">
                <a:solidFill>
                  <a:srgbClr val="000000"/>
                </a:solidFill>
                <a:latin typeface="Arial"/>
                <a:cs typeface="Arial"/>
              </a:rPr>
              <a:t>and so on until obtaining a 1.96 </a:t>
            </a:r>
            <a:r>
              <a:rPr lang="en-US" dirty="0">
                <a:latin typeface="Symbol" charset="2"/>
                <a:ea typeface="Cambria"/>
                <a:cs typeface="Symbol" charset="2"/>
              </a:rPr>
              <a:t>s</a:t>
            </a:r>
            <a:r>
              <a:rPr lang="en-US" dirty="0">
                <a:solidFill>
                  <a:srgbClr val="000000"/>
                </a:solidFill>
                <a:latin typeface="Arial"/>
                <a:cs typeface="Arial"/>
              </a:rPr>
              <a:t> </a:t>
            </a:r>
            <a:r>
              <a:rPr lang="en-US" dirty="0">
                <a:latin typeface="Arial"/>
                <a:cs typeface="Arial"/>
              </a:rPr>
              <a:t>difference</a:t>
            </a:r>
          </a:p>
          <a:p>
            <a:pPr marL="0" indent="0">
              <a:buNone/>
            </a:pPr>
            <a:r>
              <a:rPr lang="en-US" sz="2600" dirty="0">
                <a:latin typeface="Arial"/>
                <a:cs typeface="Arial"/>
              </a:rPr>
              <a:t> </a:t>
            </a:r>
          </a:p>
          <a:p>
            <a:endParaRPr lang="en-US" dirty="0"/>
          </a:p>
        </p:txBody>
      </p:sp>
      <p:sp>
        <p:nvSpPr>
          <p:cNvPr id="4" name="Slide Number Placeholder 3"/>
          <p:cNvSpPr>
            <a:spLocks noGrp="1"/>
          </p:cNvSpPr>
          <p:nvPr>
            <p:ph type="sldNum" sz="quarter" idx="12"/>
          </p:nvPr>
        </p:nvSpPr>
        <p:spPr/>
        <p:txBody>
          <a:bodyPr/>
          <a:lstStyle/>
          <a:p>
            <a:fld id="{651FC063-5EA9-49AF-AFAF-D68C9E82B23B}" type="slidenum">
              <a:rPr lang="en-US" smtClean="0"/>
              <a:pPr/>
              <a:t>24</a:t>
            </a:fld>
            <a:endParaRPr lang="en-US" dirty="0"/>
          </a:p>
        </p:txBody>
      </p:sp>
    </p:spTree>
    <p:extLst>
      <p:ext uri="{BB962C8B-B14F-4D97-AF65-F5344CB8AC3E}">
        <p14:creationId xmlns:p14="http://schemas.microsoft.com/office/powerpoint/2010/main" val="13547910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sz="3100" b="1" i="1" dirty="0">
                <a:latin typeface="Arial"/>
                <a:cs typeface="Arial"/>
              </a:rPr>
            </a:br>
            <a:r>
              <a:rPr lang="en-US" sz="2700" b="1" i="1" dirty="0">
                <a:latin typeface="Arial"/>
                <a:cs typeface="Arial"/>
              </a:rPr>
              <a:t>Nominal </a:t>
            </a:r>
            <a:r>
              <a:rPr lang="en-US" sz="2700" b="1" dirty="0">
                <a:latin typeface="Arial"/>
                <a:cs typeface="Arial"/>
              </a:rPr>
              <a:t>vs</a:t>
            </a:r>
            <a:r>
              <a:rPr lang="en-US" sz="2700" b="1" i="1" dirty="0">
                <a:latin typeface="Arial"/>
                <a:cs typeface="Arial"/>
              </a:rPr>
              <a:t>. Actual </a:t>
            </a:r>
            <a:br>
              <a:rPr lang="en-US" sz="2700" b="1" i="1" dirty="0">
                <a:latin typeface="Arial"/>
                <a:cs typeface="Arial"/>
              </a:rPr>
            </a:br>
            <a:r>
              <a:rPr lang="en-US" sz="2700" b="1" dirty="0">
                <a:latin typeface="Arial"/>
                <a:cs typeface="Arial"/>
              </a:rPr>
              <a:t>significance levels again: </a:t>
            </a:r>
            <a:br>
              <a:rPr lang="en-US" sz="2700" dirty="0">
                <a:latin typeface="Arial"/>
                <a:cs typeface="Arial"/>
              </a:rPr>
            </a:br>
            <a:endParaRPr lang="en-US" sz="2700" dirty="0"/>
          </a:p>
        </p:txBody>
      </p:sp>
      <p:sp>
        <p:nvSpPr>
          <p:cNvPr id="3" name="Content Placeholder 2"/>
          <p:cNvSpPr>
            <a:spLocks noGrp="1"/>
          </p:cNvSpPr>
          <p:nvPr>
            <p:ph idx="1"/>
          </p:nvPr>
        </p:nvSpPr>
        <p:spPr>
          <a:xfrm>
            <a:off x="889000" y="2370667"/>
            <a:ext cx="7018867" cy="3438484"/>
          </a:xfrm>
        </p:spPr>
        <p:txBody>
          <a:bodyPr>
            <a:normAutofit/>
          </a:bodyPr>
          <a:lstStyle/>
          <a:p>
            <a:pPr>
              <a:spcAft>
                <a:spcPts val="1800"/>
              </a:spcAft>
              <a:buClrTx/>
              <a:buSzPct val="100000"/>
              <a:buFont typeface="Arial"/>
              <a:buChar char="•"/>
            </a:pPr>
            <a:r>
              <a:rPr lang="en-US" dirty="0">
                <a:latin typeface="Arial"/>
                <a:cs typeface="Arial"/>
              </a:rPr>
              <a:t> With </a:t>
            </a:r>
            <a:r>
              <a:rPr lang="en-US" i="1" dirty="0">
                <a:latin typeface="Arial"/>
                <a:cs typeface="Arial"/>
              </a:rPr>
              <a:t>n</a:t>
            </a:r>
            <a:r>
              <a:rPr lang="en-US" dirty="0">
                <a:latin typeface="Arial"/>
                <a:cs typeface="Arial"/>
              </a:rPr>
              <a:t> fixed the Type 1 error probability is 0.05</a:t>
            </a:r>
          </a:p>
          <a:p>
            <a:pPr>
              <a:spcAft>
                <a:spcPts val="1800"/>
              </a:spcAft>
              <a:buClrTx/>
              <a:buSzPct val="100000"/>
              <a:buFont typeface="Arial"/>
              <a:buChar char="•"/>
            </a:pPr>
            <a:r>
              <a:rPr lang="en-US" dirty="0">
                <a:latin typeface="Arial"/>
                <a:cs typeface="Arial"/>
              </a:rPr>
              <a:t> With this stopping rule the actual significance level differs from, and will be greater than 0.05 </a:t>
            </a:r>
          </a:p>
          <a:p>
            <a:pPr marL="0" indent="0">
              <a:spcAft>
                <a:spcPts val="1800"/>
              </a:spcAft>
              <a:buNone/>
            </a:pPr>
            <a:r>
              <a:rPr lang="en-US" dirty="0"/>
              <a:t> (proper stopping rule)</a:t>
            </a:r>
          </a:p>
        </p:txBody>
      </p:sp>
      <p:sp>
        <p:nvSpPr>
          <p:cNvPr id="4" name="Slide Number Placeholder 3"/>
          <p:cNvSpPr>
            <a:spLocks noGrp="1"/>
          </p:cNvSpPr>
          <p:nvPr>
            <p:ph type="sldNum" sz="quarter" idx="12"/>
          </p:nvPr>
        </p:nvSpPr>
        <p:spPr/>
        <p:txBody>
          <a:bodyPr/>
          <a:lstStyle/>
          <a:p>
            <a:fld id="{651FC063-5EA9-49AF-AFAF-D68C9E82B23B}" type="slidenum">
              <a:rPr lang="en-US" smtClean="0"/>
              <a:pPr/>
              <a:t>25</a:t>
            </a:fld>
            <a:endParaRPr lang="en-US" dirty="0"/>
          </a:p>
        </p:txBody>
      </p:sp>
    </p:spTree>
    <p:extLst>
      <p:ext uri="{BB962C8B-B14F-4D97-AF65-F5344CB8AC3E}">
        <p14:creationId xmlns:p14="http://schemas.microsoft.com/office/powerpoint/2010/main" val="20097015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2267" y="662309"/>
            <a:ext cx="7061200" cy="5111958"/>
          </a:xfrm>
          <a:prstGeom prst="rect">
            <a:avLst/>
          </a:prstGeom>
        </p:spPr>
        <p:txBody>
          <a:bodyPr vert="horz" wrap="square" lIns="0" tIns="0" rIns="0" bIns="0" rtlCol="0">
            <a:spAutoFit/>
          </a:bodyPr>
          <a:lstStyle/>
          <a:p>
            <a:pPr marL="11397"/>
            <a:r>
              <a:rPr lang="en-US" sz="2400" b="1" i="1" spc="-13" dirty="0" err="1">
                <a:latin typeface="Arial"/>
                <a:cs typeface="Arial"/>
              </a:rPr>
              <a:t>Probabilist</a:t>
            </a:r>
            <a:r>
              <a:rPr lang="en-US" sz="2400" b="1" i="1" spc="-13" dirty="0">
                <a:latin typeface="Arial"/>
                <a:cs typeface="Arial"/>
              </a:rPr>
              <a:t> side:</a:t>
            </a:r>
          </a:p>
          <a:p>
            <a:pPr marL="11397"/>
            <a:r>
              <a:rPr lang="en-US" sz="2400" spc="-13" dirty="0" err="1">
                <a:latin typeface="Arial"/>
                <a:cs typeface="Arial"/>
              </a:rPr>
              <a:t>J</a:t>
            </a:r>
            <a:r>
              <a:rPr sz="2400" spc="-13" dirty="0" err="1">
                <a:latin typeface="Arial"/>
                <a:cs typeface="Arial"/>
              </a:rPr>
              <a:t>mm</a:t>
            </a:r>
            <a:r>
              <a:rPr lang="en-US" sz="2400" spc="-13" dirty="0" err="1">
                <a:latin typeface="Arial"/>
                <a:cs typeface="Arial"/>
              </a:rPr>
              <a:t>ie</a:t>
            </a:r>
            <a:r>
              <a:rPr sz="2400" spc="-13" dirty="0">
                <a:latin typeface="Arial"/>
                <a:cs typeface="Arial"/>
              </a:rPr>
              <a:t> </a:t>
            </a:r>
            <a:r>
              <a:rPr sz="2400" spc="-4" dirty="0">
                <a:latin typeface="Arial"/>
                <a:cs typeface="Arial"/>
              </a:rPr>
              <a:t>Savag</a:t>
            </a:r>
            <a:r>
              <a:rPr sz="2400" dirty="0">
                <a:latin typeface="Arial"/>
                <a:cs typeface="Arial"/>
              </a:rPr>
              <a:t>e </a:t>
            </a:r>
            <a:r>
              <a:rPr sz="2400" spc="-13" dirty="0">
                <a:latin typeface="Arial"/>
                <a:cs typeface="Arial"/>
              </a:rPr>
              <a:t>(19</a:t>
            </a:r>
            <a:r>
              <a:rPr lang="en-US" sz="2400" spc="-13" dirty="0">
                <a:latin typeface="Arial"/>
                <a:cs typeface="Arial"/>
              </a:rPr>
              <a:t>61, 583)</a:t>
            </a:r>
            <a:r>
              <a:rPr sz="2400" dirty="0">
                <a:latin typeface="Arial"/>
                <a:cs typeface="Arial"/>
              </a:rPr>
              <a:t> </a:t>
            </a:r>
            <a:r>
              <a:rPr sz="2400" spc="-13" dirty="0">
                <a:latin typeface="Arial"/>
                <a:cs typeface="Arial"/>
              </a:rPr>
              <a:t>dec</a:t>
            </a:r>
            <a:r>
              <a:rPr sz="2400" dirty="0">
                <a:latin typeface="Arial"/>
                <a:cs typeface="Arial"/>
              </a:rPr>
              <a:t>la</a:t>
            </a:r>
            <a:r>
              <a:rPr sz="2400" spc="-13" dirty="0">
                <a:latin typeface="Arial"/>
                <a:cs typeface="Arial"/>
              </a:rPr>
              <a:t>red:</a:t>
            </a:r>
            <a:endParaRPr sz="2400" dirty="0">
              <a:latin typeface="Arial"/>
              <a:cs typeface="Arial"/>
            </a:endParaRPr>
          </a:p>
          <a:p>
            <a:pPr marL="1971108" algn="r"/>
            <a:r>
              <a:rPr sz="2400" b="1" spc="-13" dirty="0">
                <a:latin typeface="Arial"/>
                <a:cs typeface="Arial"/>
              </a:rPr>
              <a:t>“</a:t>
            </a:r>
            <a:r>
              <a:rPr sz="2400" b="1" dirty="0">
                <a:latin typeface="Arial"/>
                <a:cs typeface="Arial"/>
              </a:rPr>
              <a:t>optio</a:t>
            </a:r>
            <a:r>
              <a:rPr sz="2400" b="1" spc="-13" dirty="0">
                <a:latin typeface="Arial"/>
                <a:cs typeface="Arial"/>
              </a:rPr>
              <a:t>n</a:t>
            </a:r>
            <a:r>
              <a:rPr sz="2400" b="1" dirty="0">
                <a:latin typeface="Arial"/>
                <a:cs typeface="Arial"/>
              </a:rPr>
              <a:t>al stoppi</a:t>
            </a:r>
            <a:r>
              <a:rPr sz="2400" b="1" spc="-13" dirty="0">
                <a:latin typeface="Arial"/>
                <a:cs typeface="Arial"/>
              </a:rPr>
              <a:t>n</a:t>
            </a:r>
            <a:r>
              <a:rPr sz="2400" b="1" dirty="0">
                <a:latin typeface="Arial"/>
                <a:cs typeface="Arial"/>
              </a:rPr>
              <a:t>g i</a:t>
            </a:r>
            <a:r>
              <a:rPr sz="2400" b="1" spc="-13" dirty="0">
                <a:latin typeface="Arial"/>
                <a:cs typeface="Arial"/>
              </a:rPr>
              <a:t>s</a:t>
            </a:r>
            <a:r>
              <a:rPr sz="2400" b="1" dirty="0">
                <a:latin typeface="Arial"/>
                <a:cs typeface="Arial"/>
              </a:rPr>
              <a:t> </a:t>
            </a:r>
            <a:r>
              <a:rPr sz="2400" b="1" spc="-13" dirty="0">
                <a:latin typeface="Arial"/>
                <a:cs typeface="Arial"/>
              </a:rPr>
              <a:t>n</a:t>
            </a:r>
            <a:r>
              <a:rPr sz="2400" b="1" dirty="0">
                <a:latin typeface="Arial"/>
                <a:cs typeface="Arial"/>
              </a:rPr>
              <a:t>o si</a:t>
            </a:r>
            <a:r>
              <a:rPr sz="2400" b="1" spc="-13" dirty="0">
                <a:latin typeface="Arial"/>
                <a:cs typeface="Arial"/>
              </a:rPr>
              <a:t>n”</a:t>
            </a:r>
            <a:endParaRPr sz="2400" dirty="0">
              <a:latin typeface="Arial"/>
              <a:cs typeface="Arial"/>
            </a:endParaRPr>
          </a:p>
          <a:p>
            <a:pPr>
              <a:spcBef>
                <a:spcPts val="33"/>
              </a:spcBef>
            </a:pPr>
            <a:endParaRPr sz="2400" dirty="0">
              <a:latin typeface="Arial"/>
              <a:cs typeface="Arial"/>
            </a:endParaRPr>
          </a:p>
          <a:p>
            <a:pPr marL="11397" marR="4559">
              <a:lnSpc>
                <a:spcPts val="2522"/>
              </a:lnSpc>
            </a:pPr>
            <a:r>
              <a:rPr sz="2400" spc="-13" dirty="0">
                <a:latin typeface="Arial"/>
                <a:cs typeface="Arial"/>
              </a:rPr>
              <a:t>so the problem m</a:t>
            </a:r>
            <a:r>
              <a:rPr sz="2400" spc="-4" dirty="0">
                <a:latin typeface="Arial"/>
                <a:cs typeface="Arial"/>
              </a:rPr>
              <a:t>u</a:t>
            </a:r>
            <a:r>
              <a:rPr sz="2400" spc="-13" dirty="0">
                <a:latin typeface="Arial"/>
                <a:cs typeface="Arial"/>
              </a:rPr>
              <a:t>s</a:t>
            </a:r>
            <a:r>
              <a:rPr sz="2400" dirty="0">
                <a:latin typeface="Arial"/>
                <a:cs typeface="Arial"/>
              </a:rPr>
              <a:t>t be w</a:t>
            </a:r>
            <a:r>
              <a:rPr sz="2400" spc="-4" dirty="0">
                <a:latin typeface="Arial"/>
                <a:cs typeface="Arial"/>
              </a:rPr>
              <a:t>i</a:t>
            </a:r>
            <a:r>
              <a:rPr sz="2400" dirty="0">
                <a:latin typeface="Arial"/>
                <a:cs typeface="Arial"/>
              </a:rPr>
              <a:t>th </a:t>
            </a:r>
            <a:r>
              <a:rPr sz="2400" spc="-9" dirty="0">
                <a:latin typeface="Arial"/>
                <a:cs typeface="Arial"/>
              </a:rPr>
              <a:t>signific</a:t>
            </a:r>
            <a:r>
              <a:rPr sz="2400" spc="-18" dirty="0">
                <a:latin typeface="Arial"/>
                <a:cs typeface="Arial"/>
              </a:rPr>
              <a:t>anc</a:t>
            </a:r>
            <a:r>
              <a:rPr sz="2400" spc="-13" dirty="0">
                <a:latin typeface="Arial"/>
                <a:cs typeface="Arial"/>
              </a:rPr>
              <a:t>e</a:t>
            </a:r>
            <a:r>
              <a:rPr sz="2400" dirty="0">
                <a:latin typeface="Arial"/>
                <a:cs typeface="Arial"/>
              </a:rPr>
              <a:t> l</a:t>
            </a:r>
            <a:r>
              <a:rPr sz="2400" spc="-18" dirty="0">
                <a:latin typeface="Arial"/>
                <a:cs typeface="Arial"/>
              </a:rPr>
              <a:t>eve</a:t>
            </a:r>
            <a:r>
              <a:rPr sz="2400" spc="-9" dirty="0">
                <a:latin typeface="Arial"/>
                <a:cs typeface="Arial"/>
              </a:rPr>
              <a:t>ls</a:t>
            </a:r>
            <a:r>
              <a:rPr sz="2400" dirty="0">
                <a:latin typeface="Arial"/>
                <a:cs typeface="Arial"/>
              </a:rPr>
              <a:t> (b</a:t>
            </a:r>
            <a:r>
              <a:rPr sz="2400" spc="-13" dirty="0">
                <a:latin typeface="Arial"/>
                <a:cs typeface="Arial"/>
              </a:rPr>
              <a:t>eca</a:t>
            </a:r>
            <a:r>
              <a:rPr sz="2400" spc="-18" dirty="0">
                <a:latin typeface="Arial"/>
                <a:cs typeface="Arial"/>
              </a:rPr>
              <a:t>us</a:t>
            </a:r>
            <a:r>
              <a:rPr sz="2400" spc="-13" dirty="0">
                <a:latin typeface="Arial"/>
                <a:cs typeface="Arial"/>
              </a:rPr>
              <a:t>e</a:t>
            </a:r>
            <a:r>
              <a:rPr sz="2400" dirty="0">
                <a:latin typeface="Arial"/>
                <a:cs typeface="Arial"/>
              </a:rPr>
              <a:t> t</a:t>
            </a:r>
            <a:r>
              <a:rPr sz="2400" spc="-13" dirty="0">
                <a:latin typeface="Arial"/>
                <a:cs typeface="Arial"/>
              </a:rPr>
              <a:t>hey</a:t>
            </a:r>
            <a:r>
              <a:rPr sz="2400" spc="-9" dirty="0">
                <a:latin typeface="Arial"/>
                <a:cs typeface="Arial"/>
              </a:rPr>
              <a:t> </a:t>
            </a:r>
            <a:r>
              <a:rPr sz="2400" spc="-4" dirty="0">
                <a:latin typeface="Arial"/>
                <a:cs typeface="Arial"/>
              </a:rPr>
              <a:t>pic</a:t>
            </a:r>
            <a:r>
              <a:rPr sz="2400" dirty="0">
                <a:latin typeface="Arial"/>
                <a:cs typeface="Arial"/>
              </a:rPr>
              <a:t>k </a:t>
            </a:r>
            <a:r>
              <a:rPr sz="2400" spc="-4" dirty="0">
                <a:latin typeface="Arial"/>
                <a:cs typeface="Arial"/>
              </a:rPr>
              <a:t>u</a:t>
            </a:r>
            <a:r>
              <a:rPr sz="2400" dirty="0">
                <a:latin typeface="Arial"/>
                <a:cs typeface="Arial"/>
              </a:rPr>
              <a:t>p </a:t>
            </a:r>
            <a:r>
              <a:rPr sz="2400" spc="-13" dirty="0">
                <a:latin typeface="Arial"/>
                <a:cs typeface="Arial"/>
              </a:rPr>
              <a:t>on</a:t>
            </a:r>
            <a:r>
              <a:rPr sz="2400" spc="-4" dirty="0">
                <a:latin typeface="Arial"/>
                <a:cs typeface="Arial"/>
              </a:rPr>
              <a:t> </a:t>
            </a:r>
            <a:r>
              <a:rPr sz="2400" dirty="0">
                <a:latin typeface="Arial"/>
                <a:cs typeface="Arial"/>
              </a:rPr>
              <a:t>it</a:t>
            </a:r>
            <a:r>
              <a:rPr sz="2400" spc="-13" dirty="0">
                <a:latin typeface="Arial"/>
                <a:cs typeface="Arial"/>
              </a:rPr>
              <a:t>)</a:t>
            </a:r>
            <a:r>
              <a:rPr sz="2400" dirty="0">
                <a:latin typeface="Arial"/>
                <a:cs typeface="Arial"/>
              </a:rPr>
              <a:t>.</a:t>
            </a:r>
            <a:endParaRPr lang="en-US" sz="2400" dirty="0">
              <a:latin typeface="Arial"/>
              <a:cs typeface="Arial"/>
            </a:endParaRPr>
          </a:p>
          <a:p>
            <a:pPr marL="11397" marR="4559">
              <a:lnSpc>
                <a:spcPts val="2522"/>
              </a:lnSpc>
            </a:pPr>
            <a:endParaRPr sz="2400" dirty="0">
              <a:latin typeface="Arial"/>
              <a:cs typeface="Arial"/>
            </a:endParaRPr>
          </a:p>
          <a:p>
            <a:pPr marL="11397" marR="366983">
              <a:lnSpc>
                <a:spcPts val="2540"/>
              </a:lnSpc>
              <a:spcBef>
                <a:spcPts val="1597"/>
              </a:spcBef>
            </a:pPr>
            <a:r>
              <a:rPr lang="en-US" sz="2400" b="1" i="1" spc="-13" dirty="0">
                <a:latin typeface="Arial"/>
                <a:cs typeface="Arial"/>
              </a:rPr>
              <a:t>Performance </a:t>
            </a:r>
            <a:r>
              <a:rPr lang="en-US" sz="2400" i="1" spc="-13" dirty="0">
                <a:latin typeface="Arial"/>
                <a:cs typeface="Arial"/>
              </a:rPr>
              <a:t>(and probative testing)</a:t>
            </a:r>
            <a:r>
              <a:rPr lang="en-US" sz="2400" b="1" i="1" spc="-13" dirty="0">
                <a:latin typeface="Arial"/>
                <a:cs typeface="Arial"/>
              </a:rPr>
              <a:t> side:</a:t>
            </a:r>
          </a:p>
          <a:p>
            <a:pPr marL="11397" marR="366983">
              <a:lnSpc>
                <a:spcPts val="2540"/>
              </a:lnSpc>
              <a:spcBef>
                <a:spcPts val="1597"/>
              </a:spcBef>
            </a:pPr>
            <a:r>
              <a:rPr sz="2400" dirty="0">
                <a:latin typeface="Arial"/>
                <a:cs typeface="Arial"/>
              </a:rPr>
              <a:t>Pet</a:t>
            </a:r>
            <a:r>
              <a:rPr sz="2400" spc="-13" dirty="0">
                <a:latin typeface="Arial"/>
                <a:cs typeface="Arial"/>
              </a:rPr>
              <a:t>er</a:t>
            </a:r>
            <a:r>
              <a:rPr sz="2400" spc="-4" dirty="0">
                <a:latin typeface="Arial"/>
                <a:cs typeface="Arial"/>
              </a:rPr>
              <a:t> </a:t>
            </a:r>
            <a:r>
              <a:rPr sz="2400" spc="-18" dirty="0">
                <a:latin typeface="Arial"/>
                <a:cs typeface="Arial"/>
              </a:rPr>
              <a:t>A</a:t>
            </a:r>
            <a:r>
              <a:rPr sz="2400" spc="-13" dirty="0">
                <a:latin typeface="Arial"/>
                <a:cs typeface="Arial"/>
              </a:rPr>
              <a:t>rmi</a:t>
            </a:r>
            <a:r>
              <a:rPr sz="2400" dirty="0">
                <a:latin typeface="Arial"/>
                <a:cs typeface="Arial"/>
              </a:rPr>
              <a:t>tag</a:t>
            </a:r>
            <a:r>
              <a:rPr sz="2400" spc="-13" dirty="0">
                <a:latin typeface="Arial"/>
                <a:cs typeface="Arial"/>
              </a:rPr>
              <a:t>e</a:t>
            </a:r>
            <a:r>
              <a:rPr lang="en-US" sz="2400" dirty="0">
                <a:latin typeface="Arial"/>
                <a:cs typeface="Arial"/>
              </a:rPr>
              <a:t>:</a:t>
            </a:r>
            <a:endParaRPr sz="2400" dirty="0">
              <a:latin typeface="Arial"/>
              <a:cs typeface="Arial"/>
            </a:endParaRPr>
          </a:p>
          <a:p>
            <a:pPr marR="204576" algn="r"/>
            <a:r>
              <a:rPr sz="2400" b="1" spc="-9" dirty="0">
                <a:latin typeface="Arial"/>
                <a:cs typeface="Arial"/>
              </a:rPr>
              <a:t>“t</a:t>
            </a:r>
            <a:r>
              <a:rPr sz="2400" b="1" spc="-13" dirty="0">
                <a:latin typeface="Arial"/>
                <a:cs typeface="Arial"/>
              </a:rPr>
              <a:t>hou shalt be misle</a:t>
            </a:r>
            <a:r>
              <a:rPr sz="2400" b="1" spc="-4" dirty="0">
                <a:latin typeface="Arial"/>
                <a:cs typeface="Arial"/>
              </a:rPr>
              <a:t>d</a:t>
            </a:r>
            <a:r>
              <a:rPr sz="2400" b="1" spc="-9" dirty="0">
                <a:latin typeface="Arial"/>
                <a:cs typeface="Arial"/>
              </a:rPr>
              <a:t>”</a:t>
            </a:r>
            <a:endParaRPr sz="2400" dirty="0">
              <a:latin typeface="Arial"/>
              <a:cs typeface="Arial"/>
            </a:endParaRPr>
          </a:p>
          <a:p>
            <a:endParaRPr sz="2400" dirty="0">
              <a:latin typeface="Arial"/>
              <a:cs typeface="Arial"/>
            </a:endParaRPr>
          </a:p>
          <a:p>
            <a:pPr marL="11397"/>
            <a:r>
              <a:rPr sz="2400" spc="-9" dirty="0">
                <a:latin typeface="Arial"/>
                <a:cs typeface="Arial"/>
              </a:rPr>
              <a:t>if</a:t>
            </a:r>
            <a:r>
              <a:rPr sz="2400" spc="-4" dirty="0">
                <a:latin typeface="Arial"/>
                <a:cs typeface="Arial"/>
              </a:rPr>
              <a:t> </a:t>
            </a:r>
            <a:r>
              <a:rPr sz="2400" dirty="0">
                <a:latin typeface="Arial"/>
                <a:cs typeface="Arial"/>
              </a:rPr>
              <a:t>t</a:t>
            </a:r>
            <a:r>
              <a:rPr sz="2400" spc="-13" dirty="0">
                <a:latin typeface="Arial"/>
                <a:cs typeface="Arial"/>
              </a:rPr>
              <a:t>hou</a:t>
            </a:r>
            <a:r>
              <a:rPr sz="2400" spc="-4" dirty="0">
                <a:latin typeface="Arial"/>
                <a:cs typeface="Arial"/>
              </a:rPr>
              <a:t> </a:t>
            </a:r>
            <a:r>
              <a:rPr sz="2400" spc="-13" dirty="0">
                <a:latin typeface="Arial"/>
                <a:cs typeface="Arial"/>
              </a:rPr>
              <a:t>dost</a:t>
            </a:r>
            <a:r>
              <a:rPr sz="2400" dirty="0">
                <a:latin typeface="Arial"/>
                <a:cs typeface="Arial"/>
              </a:rPr>
              <a:t> </a:t>
            </a:r>
            <a:r>
              <a:rPr sz="2400" spc="-4" dirty="0">
                <a:latin typeface="Arial"/>
                <a:cs typeface="Arial"/>
              </a:rPr>
              <a:t>no</a:t>
            </a:r>
            <a:r>
              <a:rPr sz="2400" dirty="0">
                <a:latin typeface="Arial"/>
                <a:cs typeface="Arial"/>
              </a:rPr>
              <a:t>t k</a:t>
            </a:r>
            <a:r>
              <a:rPr sz="2400" spc="-4" dirty="0">
                <a:latin typeface="Arial"/>
                <a:cs typeface="Arial"/>
              </a:rPr>
              <a:t>no</a:t>
            </a:r>
            <a:r>
              <a:rPr sz="2400" dirty="0">
                <a:latin typeface="Arial"/>
                <a:cs typeface="Arial"/>
              </a:rPr>
              <a:t>w</a:t>
            </a:r>
            <a:r>
              <a:rPr sz="2400" spc="-4" dirty="0">
                <a:latin typeface="Arial"/>
                <a:cs typeface="Arial"/>
              </a:rPr>
              <a:t> </a:t>
            </a:r>
            <a:r>
              <a:rPr sz="2400" dirty="0">
                <a:latin typeface="Arial"/>
                <a:cs typeface="Arial"/>
              </a:rPr>
              <a:t>t</a:t>
            </a:r>
            <a:r>
              <a:rPr sz="2400" spc="-4" dirty="0">
                <a:latin typeface="Arial"/>
                <a:cs typeface="Arial"/>
              </a:rPr>
              <a:t>h</a:t>
            </a:r>
            <a:r>
              <a:rPr sz="2400" spc="-13" dirty="0">
                <a:latin typeface="Arial"/>
                <a:cs typeface="Arial"/>
              </a:rPr>
              <a:t>e</a:t>
            </a:r>
            <a:r>
              <a:rPr sz="2400" dirty="0">
                <a:latin typeface="Arial"/>
                <a:cs typeface="Arial"/>
              </a:rPr>
              <a:t> </a:t>
            </a:r>
            <a:r>
              <a:rPr sz="2400" spc="-13" dirty="0">
                <a:latin typeface="Arial"/>
                <a:cs typeface="Arial"/>
              </a:rPr>
              <a:t>p</a:t>
            </a:r>
            <a:r>
              <a:rPr sz="2400" spc="-18" dirty="0">
                <a:latin typeface="Arial"/>
                <a:cs typeface="Arial"/>
              </a:rPr>
              <a:t>erso</a:t>
            </a:r>
            <a:r>
              <a:rPr sz="2400" dirty="0">
                <a:latin typeface="Arial"/>
                <a:cs typeface="Arial"/>
              </a:rPr>
              <a:t>n </a:t>
            </a:r>
            <a:r>
              <a:rPr sz="2400" spc="-9" dirty="0">
                <a:latin typeface="Arial"/>
                <a:cs typeface="Arial"/>
              </a:rPr>
              <a:t>t</a:t>
            </a:r>
            <a:r>
              <a:rPr sz="2400" spc="-13" dirty="0">
                <a:latin typeface="Arial"/>
                <a:cs typeface="Arial"/>
              </a:rPr>
              <a:t>ried</a:t>
            </a:r>
            <a:r>
              <a:rPr sz="2400" dirty="0">
                <a:latin typeface="Arial"/>
                <a:cs typeface="Arial"/>
              </a:rPr>
              <a:t> and </a:t>
            </a:r>
            <a:r>
              <a:rPr sz="2400" spc="-9" dirty="0">
                <a:latin typeface="Arial"/>
                <a:cs typeface="Arial"/>
              </a:rPr>
              <a:t>t</a:t>
            </a:r>
            <a:r>
              <a:rPr sz="2400" spc="-13" dirty="0">
                <a:latin typeface="Arial"/>
                <a:cs typeface="Arial"/>
              </a:rPr>
              <a:t>ried</a:t>
            </a:r>
            <a:r>
              <a:rPr sz="2400" dirty="0">
                <a:latin typeface="Arial"/>
                <a:cs typeface="Arial"/>
              </a:rPr>
              <a:t> aga</a:t>
            </a:r>
            <a:r>
              <a:rPr sz="2400" spc="-4" dirty="0">
                <a:latin typeface="Arial"/>
                <a:cs typeface="Arial"/>
              </a:rPr>
              <a:t>i</a:t>
            </a:r>
            <a:r>
              <a:rPr sz="2400" dirty="0">
                <a:latin typeface="Arial"/>
                <a:cs typeface="Arial"/>
              </a:rPr>
              <a:t>n.</a:t>
            </a:r>
            <a:r>
              <a:rPr sz="2400" spc="4" dirty="0">
                <a:latin typeface="Arial"/>
                <a:cs typeface="Arial"/>
              </a:rPr>
              <a:t> </a:t>
            </a:r>
            <a:r>
              <a:rPr sz="2400" spc="-13" dirty="0">
                <a:latin typeface="Arial"/>
                <a:cs typeface="Arial"/>
              </a:rPr>
              <a:t>(</a:t>
            </a:r>
            <a:r>
              <a:rPr lang="en-US" sz="2400" spc="-13" dirty="0">
                <a:latin typeface="Arial"/>
                <a:cs typeface="Arial"/>
              </a:rPr>
              <a:t>1962, </a:t>
            </a:r>
            <a:r>
              <a:rPr sz="2400" spc="-13" dirty="0">
                <a:latin typeface="Arial"/>
                <a:cs typeface="Arial"/>
              </a:rPr>
              <a:t>72)</a:t>
            </a:r>
            <a:endParaRPr sz="2400" dirty="0">
              <a:latin typeface="Arial"/>
              <a:cs typeface="Arial"/>
            </a:endParaRPr>
          </a:p>
        </p:txBody>
      </p:sp>
    </p:spTree>
    <p:extLst>
      <p:ext uri="{BB962C8B-B14F-4D97-AF65-F5344CB8AC3E}">
        <p14:creationId xmlns:p14="http://schemas.microsoft.com/office/powerpoint/2010/main" val="287581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03300" y="1317873"/>
            <a:ext cx="6656145" cy="4156198"/>
          </a:xfrm>
        </p:spPr>
        <p:txBody>
          <a:bodyPr>
            <a:normAutofit/>
          </a:bodyPr>
          <a:lstStyle/>
          <a:p>
            <a:pPr>
              <a:spcAft>
                <a:spcPts val="1200"/>
              </a:spcAft>
              <a:buClrTx/>
              <a:buSzPct val="100000"/>
              <a:buFont typeface="Arial"/>
              <a:buChar char="•"/>
            </a:pPr>
            <a:r>
              <a:rPr lang="en-US" dirty="0">
                <a:solidFill>
                  <a:srgbClr val="632121"/>
                </a:solidFill>
                <a:latin typeface="Arial"/>
                <a:cs typeface="Arial"/>
              </a:rPr>
              <a:t> </a:t>
            </a:r>
            <a:r>
              <a:rPr lang="en-US" dirty="0">
                <a:latin typeface="Arial"/>
                <a:cs typeface="Arial"/>
              </a:rPr>
              <a:t>Equivalently, you can ensure that 0 is excluded from a confidence interval (or credibility interval) even if true  (Berger and Wolpert 1988)</a:t>
            </a:r>
          </a:p>
          <a:p>
            <a:pPr>
              <a:spcAft>
                <a:spcPts val="1200"/>
              </a:spcAft>
              <a:buClrTx/>
              <a:buSzPct val="100000"/>
              <a:buFont typeface="Arial"/>
              <a:buChar char="•"/>
            </a:pPr>
            <a:r>
              <a:rPr lang="en-US" dirty="0">
                <a:solidFill>
                  <a:schemeClr val="accent2">
                    <a:lumMod val="50000"/>
                  </a:schemeClr>
                </a:solidFill>
                <a:latin typeface="Arial"/>
                <a:cs typeface="Arial"/>
              </a:rPr>
              <a:t> </a:t>
            </a:r>
            <a:r>
              <a:rPr lang="en-US" dirty="0">
                <a:latin typeface="Arial"/>
                <a:cs typeface="Arial"/>
              </a:rPr>
              <a:t>Likewise</a:t>
            </a:r>
            <a:r>
              <a:rPr lang="en-US" dirty="0">
                <a:solidFill>
                  <a:schemeClr val="accent2">
                    <a:lumMod val="50000"/>
                  </a:schemeClr>
                </a:solidFill>
                <a:latin typeface="Arial"/>
                <a:cs typeface="Arial"/>
              </a:rPr>
              <a:t> the same </a:t>
            </a:r>
            <a:r>
              <a:rPr lang="en-US" dirty="0">
                <a:solidFill>
                  <a:srgbClr val="000000"/>
                </a:solidFill>
                <a:latin typeface="Arial"/>
                <a:cs typeface="Arial"/>
              </a:rPr>
              <a:t>p-hacked hypothesis can occur in Bayes factors, credibility intervals, likelihood ratios</a:t>
            </a:r>
          </a:p>
          <a:p>
            <a:endParaRPr lang="en-US" dirty="0">
              <a:solidFill>
                <a:srgbClr val="632121"/>
              </a:solidFill>
              <a:latin typeface="Arial"/>
              <a:cs typeface="Arial"/>
            </a:endParaRPr>
          </a:p>
          <a:p>
            <a:endParaRPr lang="en-US" dirty="0">
              <a:solidFill>
                <a:srgbClr val="632121"/>
              </a:solidFill>
              <a:latin typeface="Arial"/>
              <a:cs typeface="Arial"/>
            </a:endParaRPr>
          </a:p>
          <a:p>
            <a:endParaRPr lang="en-US" dirty="0"/>
          </a:p>
        </p:txBody>
      </p:sp>
      <p:sp>
        <p:nvSpPr>
          <p:cNvPr id="2" name="Slide Number Placeholder 1"/>
          <p:cNvSpPr>
            <a:spLocks noGrp="1"/>
          </p:cNvSpPr>
          <p:nvPr>
            <p:ph type="sldNum" sz="quarter" idx="12"/>
          </p:nvPr>
        </p:nvSpPr>
        <p:spPr/>
        <p:txBody>
          <a:bodyPr/>
          <a:lstStyle/>
          <a:p>
            <a:fld id="{651FC063-5EA9-49AF-AFAF-D68C9E82B23B}" type="slidenum">
              <a:rPr lang="en-US" smtClean="0"/>
              <a:pPr/>
              <a:t>27</a:t>
            </a:fld>
            <a:endParaRPr lang="en-US" dirty="0"/>
          </a:p>
        </p:txBody>
      </p:sp>
    </p:spTree>
    <p:extLst>
      <p:ext uri="{BB962C8B-B14F-4D97-AF65-F5344CB8AC3E}">
        <p14:creationId xmlns:p14="http://schemas.microsoft.com/office/powerpoint/2010/main" val="28209562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a:latin typeface="Arial"/>
                <a:cs typeface="Arial"/>
              </a:rPr>
              <a:t>With One Big Difference:</a:t>
            </a:r>
            <a:endParaRPr lang="en-US" sz="2400" dirty="0"/>
          </a:p>
        </p:txBody>
      </p:sp>
      <p:sp>
        <p:nvSpPr>
          <p:cNvPr id="3" name="Content Placeholder 2"/>
          <p:cNvSpPr>
            <a:spLocks noGrp="1"/>
          </p:cNvSpPr>
          <p:nvPr>
            <p:ph idx="1"/>
          </p:nvPr>
        </p:nvSpPr>
        <p:spPr/>
        <p:txBody>
          <a:bodyPr/>
          <a:lstStyle/>
          <a:p>
            <a:pPr>
              <a:spcAft>
                <a:spcPts val="1200"/>
              </a:spcAft>
              <a:buClrTx/>
              <a:buSzPct val="100000"/>
              <a:buFont typeface="Arial"/>
              <a:buChar char="•"/>
            </a:pPr>
            <a:r>
              <a:rPr lang="en-US" dirty="0">
                <a:latin typeface="Arial"/>
                <a:cs typeface="Arial"/>
              </a:rPr>
              <a:t> The direct grounds to criticize inferences as flouting error statistical control is lost </a:t>
            </a:r>
          </a:p>
          <a:p>
            <a:pPr>
              <a:spcAft>
                <a:spcPts val="1200"/>
              </a:spcAft>
              <a:buClrTx/>
              <a:buSzPct val="100000"/>
              <a:buFont typeface="Arial"/>
              <a:buChar char="•"/>
            </a:pPr>
            <a:r>
              <a:rPr lang="en-US" dirty="0">
                <a:latin typeface="Arial"/>
                <a:cs typeface="Arial"/>
              </a:rPr>
              <a:t> They condition on the actual data, </a:t>
            </a:r>
          </a:p>
          <a:p>
            <a:pPr>
              <a:spcAft>
                <a:spcPts val="1200"/>
              </a:spcAft>
              <a:buClrTx/>
              <a:buSzPct val="100000"/>
              <a:buFont typeface="Arial"/>
              <a:buChar char="•"/>
            </a:pPr>
            <a:r>
              <a:rPr lang="en-US" dirty="0">
                <a:latin typeface="Arial"/>
                <a:cs typeface="Arial"/>
              </a:rPr>
              <a:t> Error probabilities take into account other outcomes that could have occurred but did not (sampling distribution)</a:t>
            </a:r>
          </a:p>
          <a:p>
            <a:endParaRPr lang="en-US" dirty="0">
              <a:solidFill>
                <a:srgbClr val="632121"/>
              </a:solidFill>
              <a:latin typeface="Arial"/>
              <a:cs typeface="Arial"/>
            </a:endParaRPr>
          </a:p>
          <a:p>
            <a:endParaRPr lang="en-US" dirty="0"/>
          </a:p>
        </p:txBody>
      </p:sp>
      <p:sp>
        <p:nvSpPr>
          <p:cNvPr id="4" name="Slide Number Placeholder 3"/>
          <p:cNvSpPr>
            <a:spLocks noGrp="1"/>
          </p:cNvSpPr>
          <p:nvPr>
            <p:ph type="sldNum" sz="quarter" idx="12"/>
          </p:nvPr>
        </p:nvSpPr>
        <p:spPr/>
        <p:txBody>
          <a:bodyPr/>
          <a:lstStyle/>
          <a:p>
            <a:fld id="{651FC063-5EA9-49AF-AFAF-D68C9E82B23B}" type="slidenum">
              <a:rPr lang="en-US" smtClean="0"/>
              <a:pPr/>
              <a:t>28</a:t>
            </a:fld>
            <a:endParaRPr lang="en-US" dirty="0"/>
          </a:p>
        </p:txBody>
      </p:sp>
    </p:spTree>
    <p:extLst>
      <p:ext uri="{BB962C8B-B14F-4D97-AF65-F5344CB8AC3E}">
        <p14:creationId xmlns:p14="http://schemas.microsoft.com/office/powerpoint/2010/main" val="26694296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51FC063-5EA9-49AF-AFAF-D68C9E82B23B}" type="slidenum">
              <a:rPr lang="en-US" smtClean="0"/>
              <a:pPr/>
              <a:t>29</a:t>
            </a:fld>
            <a:endParaRPr lang="en-US" dirty="0"/>
          </a:p>
        </p:txBody>
      </p:sp>
      <p:sp>
        <p:nvSpPr>
          <p:cNvPr id="5" name="Rectangle 4"/>
          <p:cNvSpPr/>
          <p:nvPr/>
        </p:nvSpPr>
        <p:spPr>
          <a:xfrm>
            <a:off x="846667" y="1028343"/>
            <a:ext cx="7377558" cy="5539978"/>
          </a:xfrm>
          <a:prstGeom prst="rect">
            <a:avLst/>
          </a:prstGeom>
        </p:spPr>
        <p:txBody>
          <a:bodyPr wrap="square">
            <a:spAutoFit/>
          </a:bodyPr>
          <a:lstStyle/>
          <a:p>
            <a:pPr algn="ctr"/>
            <a:r>
              <a:rPr lang="en-US" sz="2400" b="1" dirty="0">
                <a:latin typeface="Arial"/>
                <a:cs typeface="Arial"/>
              </a:rPr>
              <a:t>What Counts as Cheating? SIST P. 270</a:t>
            </a:r>
          </a:p>
          <a:p>
            <a:pPr algn="ctr"/>
            <a:endParaRPr lang="en-US" sz="2400" b="1" dirty="0">
              <a:latin typeface="Arial"/>
              <a:cs typeface="Arial"/>
            </a:endParaRPr>
          </a:p>
          <a:p>
            <a:r>
              <a:rPr lang="en-GB" sz="2400" dirty="0">
                <a:latin typeface="Arial"/>
                <a:cs typeface="Arial"/>
              </a:rPr>
              <a:t>“[I]f the sampling plan is ignored, the researcher is able to always reject the null hypothesis, even if it is true. This example is sometimes used to argue that any statistical framework should somehow take the sampling plan into account. Some people feel that ‘optional stopping’ amounts to cheating…. This feeling is, however, contradicted by a mathematical analysis. (Eric-Jan Wagenmakers, 2007, 785</a:t>
            </a:r>
            <a:r>
              <a:rPr lang="en-GB" sz="2400" dirty="0"/>
              <a:t>) </a:t>
            </a:r>
          </a:p>
          <a:p>
            <a:endParaRPr lang="en-GB" sz="2400" dirty="0">
              <a:latin typeface="Arial"/>
              <a:cs typeface="Arial"/>
            </a:endParaRPr>
          </a:p>
          <a:p>
            <a:r>
              <a:rPr lang="en-GB" sz="2400" dirty="0">
                <a:latin typeface="Arial"/>
                <a:cs typeface="Arial"/>
              </a:rPr>
              <a:t>But the “proof” assumes the likelihood principle (LP) by which error probabilities drop out. (Edwards, Lindman, and Savage 1963)</a:t>
            </a:r>
          </a:p>
          <a:p>
            <a:endParaRPr lang="en-GB" dirty="0"/>
          </a:p>
        </p:txBody>
      </p:sp>
    </p:spTree>
    <p:extLst>
      <p:ext uri="{BB962C8B-B14F-4D97-AF65-F5344CB8AC3E}">
        <p14:creationId xmlns:p14="http://schemas.microsoft.com/office/powerpoint/2010/main" val="31102244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97468" y="1032933"/>
            <a:ext cx="7326758" cy="4690136"/>
          </a:xfrm>
        </p:spPr>
        <p:txBody>
          <a:bodyPr>
            <a:normAutofit lnSpcReduction="10000"/>
          </a:bodyPr>
          <a:lstStyle/>
          <a:p>
            <a:endParaRPr lang="en-GB" dirty="0"/>
          </a:p>
          <a:p>
            <a:pPr>
              <a:buClrTx/>
              <a:buSzPct val="100000"/>
              <a:buFont typeface="Arial"/>
              <a:buChar char="•"/>
            </a:pPr>
            <a:r>
              <a:rPr lang="en-GB" dirty="0">
                <a:latin typeface="Arial"/>
                <a:cs typeface="Arial"/>
              </a:rPr>
              <a:t> Replication researchers (re)discovered that data-dependent hypotheses and stopping are a major source of spurious significance levels. </a:t>
            </a:r>
          </a:p>
          <a:p>
            <a:endParaRPr lang="en-GB" dirty="0">
              <a:latin typeface="Arial"/>
              <a:cs typeface="Arial"/>
            </a:endParaRPr>
          </a:p>
          <a:p>
            <a:pPr marL="0" indent="0">
              <a:buNone/>
            </a:pPr>
            <a:r>
              <a:rPr lang="en-GB" dirty="0">
                <a:latin typeface="Arial"/>
                <a:cs typeface="Arial"/>
              </a:rPr>
              <a:t> “Authors must decide the rule for terminating data collection before data collection begins and report this rule in the articles” (Simmons, Nelson, and Simonsohn 2011, 1362). </a:t>
            </a:r>
          </a:p>
          <a:p>
            <a:pPr marL="0" indent="0">
              <a:buNone/>
            </a:pPr>
            <a:endParaRPr lang="en-GB" dirty="0">
              <a:latin typeface="Arial"/>
              <a:cs typeface="Arial"/>
            </a:endParaRPr>
          </a:p>
          <a:p>
            <a:pPr>
              <a:buClrTx/>
              <a:buSzPct val="100000"/>
              <a:buFont typeface="Arial"/>
              <a:buChar char="•"/>
            </a:pPr>
            <a:r>
              <a:rPr lang="en-GB" dirty="0">
                <a:latin typeface="Arial"/>
                <a:cs typeface="Arial"/>
              </a:rPr>
              <a:t> Or report how their stopping plan alters relevant error probabilities.</a:t>
            </a:r>
          </a:p>
        </p:txBody>
      </p:sp>
      <p:sp>
        <p:nvSpPr>
          <p:cNvPr id="4" name="Slide Number Placeholder 3"/>
          <p:cNvSpPr>
            <a:spLocks noGrp="1"/>
          </p:cNvSpPr>
          <p:nvPr>
            <p:ph type="sldNum" sz="quarter" idx="12"/>
          </p:nvPr>
        </p:nvSpPr>
        <p:spPr/>
        <p:txBody>
          <a:bodyPr/>
          <a:lstStyle/>
          <a:p>
            <a:fld id="{651FC063-5EA9-49AF-AFAF-D68C9E82B23B}" type="slidenum">
              <a:rPr lang="en-US" smtClean="0"/>
              <a:pPr/>
              <a:t>30</a:t>
            </a:fld>
            <a:endParaRPr lang="en-US" dirty="0"/>
          </a:p>
        </p:txBody>
      </p:sp>
    </p:spTree>
    <p:extLst>
      <p:ext uri="{BB962C8B-B14F-4D97-AF65-F5344CB8AC3E}">
        <p14:creationId xmlns:p14="http://schemas.microsoft.com/office/powerpoint/2010/main" val="2381866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17632" y="728132"/>
            <a:ext cx="7649035" cy="5446145"/>
          </a:xfrm>
        </p:spPr>
        <p:txBody>
          <a:bodyPr>
            <a:noAutofit/>
          </a:bodyPr>
          <a:lstStyle/>
          <a:p>
            <a:pPr>
              <a:spcAft>
                <a:spcPts val="600"/>
              </a:spcAft>
              <a:buClrTx/>
              <a:buSzPct val="100000"/>
              <a:buFont typeface="Arial"/>
              <a:buChar char="•"/>
            </a:pPr>
            <a:r>
              <a:rPr lang="en-US" b="1" i="1" dirty="0">
                <a:latin typeface="Arial"/>
                <a:cs typeface="Arial"/>
              </a:rPr>
              <a:t>Critic</a:t>
            </a:r>
            <a:r>
              <a:rPr lang="en-US" dirty="0">
                <a:latin typeface="Arial"/>
                <a:cs typeface="Arial"/>
              </a:rPr>
              <a:t>: It’s too easy to satisfy standard significance thresholds </a:t>
            </a:r>
          </a:p>
          <a:p>
            <a:pPr>
              <a:spcAft>
                <a:spcPts val="600"/>
              </a:spcAft>
              <a:buClrTx/>
              <a:buSzPct val="100000"/>
              <a:buFont typeface="Arial"/>
              <a:buChar char="•"/>
            </a:pPr>
            <a:r>
              <a:rPr lang="en-US" b="1" i="1" dirty="0">
                <a:latin typeface="Arial"/>
                <a:cs typeface="Arial"/>
              </a:rPr>
              <a:t>You</a:t>
            </a:r>
            <a:r>
              <a:rPr lang="en-US" dirty="0">
                <a:latin typeface="Arial"/>
                <a:cs typeface="Arial"/>
              </a:rPr>
              <a:t>: Why do replicationists find it so hard to achieve significance thresholds (with preregistration)? </a:t>
            </a:r>
          </a:p>
          <a:p>
            <a:pPr>
              <a:spcAft>
                <a:spcPts val="600"/>
              </a:spcAft>
              <a:buClrTx/>
              <a:buSzPct val="100000"/>
              <a:buFont typeface="Arial"/>
              <a:buChar char="•"/>
            </a:pPr>
            <a:r>
              <a:rPr lang="en-US" b="1" i="1" dirty="0">
                <a:latin typeface="Arial"/>
                <a:cs typeface="Arial"/>
              </a:rPr>
              <a:t>Critic</a:t>
            </a:r>
            <a:r>
              <a:rPr lang="en-US" dirty="0">
                <a:latin typeface="Arial"/>
                <a:cs typeface="Arial"/>
              </a:rPr>
              <a:t>: Obviously the initial studies were guilty of P-hacking, cherry-picking, data-dredging (QRPs)</a:t>
            </a:r>
          </a:p>
          <a:p>
            <a:pPr>
              <a:spcAft>
                <a:spcPts val="600"/>
              </a:spcAft>
              <a:buClrTx/>
              <a:buSzPct val="100000"/>
              <a:buFont typeface="Arial"/>
              <a:buChar char="•"/>
            </a:pPr>
            <a:r>
              <a:rPr lang="en-US" b="1" i="1" dirty="0">
                <a:latin typeface="Arial"/>
                <a:cs typeface="Arial"/>
              </a:rPr>
              <a:t>You</a:t>
            </a:r>
            <a:r>
              <a:rPr lang="en-US" dirty="0">
                <a:latin typeface="Arial"/>
                <a:cs typeface="Arial"/>
              </a:rPr>
              <a:t>: So, the replication researchers want methods that pick up on, adjust, and block these biasing selection effects.</a:t>
            </a:r>
          </a:p>
          <a:p>
            <a:pPr>
              <a:spcAft>
                <a:spcPts val="600"/>
              </a:spcAft>
              <a:buClrTx/>
              <a:buSzPct val="100000"/>
              <a:buFont typeface="Arial"/>
              <a:buChar char="•"/>
            </a:pPr>
            <a:r>
              <a:rPr lang="en-US" b="1" dirty="0">
                <a:latin typeface="Arial"/>
                <a:cs typeface="Arial"/>
              </a:rPr>
              <a:t>Critic</a:t>
            </a:r>
            <a:r>
              <a:rPr lang="en-US" dirty="0">
                <a:latin typeface="Arial"/>
                <a:cs typeface="Arial"/>
              </a:rPr>
              <a:t>: Actually “reforms” recommend methods where the need to alter P-values due to data dredging vanishes</a:t>
            </a:r>
          </a:p>
          <a:p>
            <a:pPr marL="0" indent="0">
              <a:spcAft>
                <a:spcPts val="600"/>
              </a:spcAft>
              <a:buClrTx/>
              <a:buSzPct val="150000"/>
              <a:buNone/>
            </a:pPr>
            <a:endParaRPr lang="en-US" dirty="0">
              <a:latin typeface="Arial"/>
              <a:cs typeface="Arial"/>
            </a:endParaRPr>
          </a:p>
        </p:txBody>
      </p:sp>
      <p:sp>
        <p:nvSpPr>
          <p:cNvPr id="4" name="Slide Number Placeholder 3"/>
          <p:cNvSpPr>
            <a:spLocks noGrp="1"/>
          </p:cNvSpPr>
          <p:nvPr>
            <p:ph type="sldNum" sz="quarter" idx="12"/>
          </p:nvPr>
        </p:nvSpPr>
        <p:spPr/>
        <p:txBody>
          <a:bodyPr/>
          <a:lstStyle/>
          <a:p>
            <a:fld id="{651FC063-5EA9-49AF-AFAF-D68C9E82B23B}" type="slidenum">
              <a:rPr lang="en-US" smtClean="0"/>
              <a:pPr/>
              <a:t>31</a:t>
            </a:fld>
            <a:endParaRPr lang="en-US" dirty="0"/>
          </a:p>
        </p:txBody>
      </p:sp>
    </p:spTree>
    <p:extLst>
      <p:ext uri="{BB962C8B-B14F-4D97-AF65-F5344CB8AC3E}">
        <p14:creationId xmlns:p14="http://schemas.microsoft.com/office/powerpoint/2010/main" val="18644968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069C2-80A8-754F-B913-04BD9816BBA7}"/>
              </a:ext>
            </a:extLst>
          </p:cNvPr>
          <p:cNvSpPr>
            <a:spLocks noGrp="1"/>
          </p:cNvSpPr>
          <p:nvPr>
            <p:ph type="title"/>
          </p:nvPr>
        </p:nvSpPr>
        <p:spPr>
          <a:xfrm>
            <a:off x="747184" y="5077898"/>
            <a:ext cx="6965245" cy="1202485"/>
          </a:xfrm>
        </p:spPr>
        <p:txBody>
          <a:bodyPr>
            <a:normAutofit/>
          </a:bodyPr>
          <a:lstStyle/>
          <a:p>
            <a:r>
              <a:rPr lang="en-US" sz="2400" dirty="0"/>
              <a:t>SIST p.49</a:t>
            </a:r>
          </a:p>
        </p:txBody>
      </p:sp>
      <p:pic>
        <p:nvPicPr>
          <p:cNvPr id="4" name="Content Placeholder 3">
            <a:extLst>
              <a:ext uri="{FF2B5EF4-FFF2-40B4-BE49-F238E27FC236}">
                <a16:creationId xmlns:a16="http://schemas.microsoft.com/office/drawing/2014/main" id="{4D5EA397-ACFF-394F-AEB6-DFAFEC3C357B}"/>
              </a:ext>
            </a:extLst>
          </p:cNvPr>
          <p:cNvPicPr>
            <a:picLocks noGrp="1" noChangeAspect="1"/>
          </p:cNvPicPr>
          <p:nvPr>
            <p:ph idx="1"/>
          </p:nvPr>
        </p:nvPicPr>
        <p:blipFill>
          <a:blip r:embed="rId2"/>
          <a:stretch>
            <a:fillRect/>
          </a:stretch>
        </p:blipFill>
        <p:spPr>
          <a:xfrm>
            <a:off x="628650" y="1807089"/>
            <a:ext cx="7886700" cy="3270809"/>
          </a:xfrm>
          <a:prstGeom prst="rect">
            <a:avLst/>
          </a:prstGeom>
        </p:spPr>
      </p:pic>
    </p:spTree>
    <p:extLst>
      <p:ext uri="{BB962C8B-B14F-4D97-AF65-F5344CB8AC3E}">
        <p14:creationId xmlns:p14="http://schemas.microsoft.com/office/powerpoint/2010/main" val="11535986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98865" y="863601"/>
            <a:ext cx="7325360" cy="4622402"/>
          </a:xfrm>
        </p:spPr>
        <p:txBody>
          <a:bodyPr>
            <a:normAutofit/>
          </a:bodyPr>
          <a:lstStyle/>
          <a:p>
            <a:pPr marL="0" lvl="0" indent="0">
              <a:spcAft>
                <a:spcPts val="1200"/>
              </a:spcAft>
              <a:buNone/>
            </a:pPr>
            <a:r>
              <a:rPr lang="en-US" dirty="0">
                <a:latin typeface="Arial"/>
                <a:cs typeface="Arial"/>
              </a:rPr>
              <a:t> </a:t>
            </a:r>
          </a:p>
          <a:p>
            <a:pPr lvl="0">
              <a:spcAft>
                <a:spcPts val="1200"/>
              </a:spcAft>
              <a:buClrTx/>
              <a:buSzPct val="100000"/>
              <a:buFont typeface="Arial"/>
              <a:buChar char="•"/>
            </a:pPr>
            <a:r>
              <a:rPr lang="en-US" i="1" dirty="0">
                <a:latin typeface="Arial"/>
                <a:cs typeface="Arial"/>
              </a:rPr>
              <a:t> Default Bayesian Reforms are touted as free of selection effects</a:t>
            </a:r>
            <a:br>
              <a:rPr lang="en-US" i="1" dirty="0">
                <a:latin typeface="Arial"/>
                <a:cs typeface="Arial"/>
              </a:rPr>
            </a:br>
            <a:endParaRPr lang="en-US" i="1" dirty="0">
              <a:latin typeface="Arial"/>
              <a:cs typeface="Arial"/>
            </a:endParaRPr>
          </a:p>
          <a:p>
            <a:pPr marL="0" indent="0" algn="ctr">
              <a:buNone/>
            </a:pPr>
            <a:r>
              <a:rPr lang="en-US" dirty="0">
                <a:latin typeface="Arial"/>
                <a:cs typeface="Arial"/>
              </a:rPr>
              <a:t>“…</a:t>
            </a:r>
            <a:r>
              <a:rPr lang="en-US" i="1" dirty="0">
                <a:latin typeface="Arial"/>
                <a:cs typeface="Arial"/>
              </a:rPr>
              <a:t>Bayes factors can be used in the complete absence of a sampling plan…</a:t>
            </a:r>
            <a:r>
              <a:rPr lang="en-US" dirty="0">
                <a:latin typeface="Arial"/>
                <a:cs typeface="Arial"/>
              </a:rPr>
              <a:t>” </a:t>
            </a:r>
          </a:p>
          <a:p>
            <a:pPr marL="0" indent="0" algn="ctr">
              <a:buNone/>
            </a:pPr>
            <a:r>
              <a:rPr lang="en-US" dirty="0">
                <a:latin typeface="Arial"/>
                <a:cs typeface="Arial"/>
              </a:rPr>
              <a:t>(Bayarri, Benjamin, Berger, Sellke 2016, 100)</a:t>
            </a:r>
          </a:p>
          <a:p>
            <a:pPr marL="0" indent="0">
              <a:buNone/>
            </a:pPr>
            <a:r>
              <a:rPr lang="en-US" dirty="0">
                <a:latin typeface="Arial"/>
                <a:cs typeface="Arial"/>
              </a:rPr>
              <a:t>  </a:t>
            </a:r>
            <a:endParaRPr lang="en-US" dirty="0"/>
          </a:p>
        </p:txBody>
      </p:sp>
      <p:sp>
        <p:nvSpPr>
          <p:cNvPr id="4" name="Slide Number Placeholder 3"/>
          <p:cNvSpPr>
            <a:spLocks noGrp="1"/>
          </p:cNvSpPr>
          <p:nvPr>
            <p:ph type="sldNum" sz="quarter" idx="12"/>
          </p:nvPr>
        </p:nvSpPr>
        <p:spPr/>
        <p:txBody>
          <a:bodyPr/>
          <a:lstStyle/>
          <a:p>
            <a:fld id="{651FC063-5EA9-49AF-AFAF-D68C9E82B23B}" type="slidenum">
              <a:rPr lang="en-US" smtClean="0"/>
              <a:pPr/>
              <a:t>33</a:t>
            </a:fld>
            <a:endParaRPr lang="en-US" dirty="0"/>
          </a:p>
        </p:txBody>
      </p:sp>
    </p:spTree>
    <p:extLst>
      <p:ext uri="{BB962C8B-B14F-4D97-AF65-F5344CB8AC3E}">
        <p14:creationId xmlns:p14="http://schemas.microsoft.com/office/powerpoint/2010/main" val="29854712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51FC063-5EA9-49AF-AFAF-D68C9E82B23B}" type="slidenum">
              <a:rPr lang="en-US" smtClean="0"/>
              <a:pPr/>
              <a:t>34</a:t>
            </a:fld>
            <a:endParaRPr lang="en-US" dirty="0"/>
          </a:p>
        </p:txBody>
      </p:sp>
      <p:pic>
        <p:nvPicPr>
          <p:cNvPr id="7" name="Picture 6" descr="Screen Shot 2019-04-02 at 8.47.17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4932" y="0"/>
            <a:ext cx="8026401" cy="6489700"/>
          </a:xfrm>
          <a:prstGeom prst="rect">
            <a:avLst/>
          </a:prstGeom>
        </p:spPr>
      </p:pic>
    </p:spTree>
    <p:extLst>
      <p:ext uri="{BB962C8B-B14F-4D97-AF65-F5344CB8AC3E}">
        <p14:creationId xmlns:p14="http://schemas.microsoft.com/office/powerpoint/2010/main" val="8266057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2400" dirty="0">
                <a:latin typeface="Arial"/>
                <a:cs typeface="Arial"/>
              </a:rPr>
              <a:t>Recent push to “redefine statistical significance” is based on the odds ratios/ Bayes Factors (BF)</a:t>
            </a:r>
            <a:br>
              <a:rPr lang="en-US" sz="2400" dirty="0">
                <a:latin typeface="Arial"/>
                <a:cs typeface="Arial"/>
              </a:rPr>
            </a:br>
            <a:r>
              <a:rPr lang="en-US" sz="2400" dirty="0">
                <a:latin typeface="Arial"/>
                <a:cs typeface="Arial"/>
              </a:rPr>
              <a:t>(Benjamin et al 2017)</a:t>
            </a:r>
          </a:p>
        </p:txBody>
      </p:sp>
      <p:sp>
        <p:nvSpPr>
          <p:cNvPr id="5" name="Content Placeholder 4"/>
          <p:cNvSpPr>
            <a:spLocks noGrp="1"/>
          </p:cNvSpPr>
          <p:nvPr>
            <p:ph idx="1"/>
          </p:nvPr>
        </p:nvSpPr>
        <p:spPr/>
        <p:txBody>
          <a:bodyPr>
            <a:normAutofit/>
          </a:bodyPr>
          <a:lstStyle/>
          <a:p>
            <a:endParaRPr lang="en-US" dirty="0">
              <a:latin typeface="Arial"/>
              <a:cs typeface="Arial"/>
            </a:endParaRPr>
          </a:p>
          <a:p>
            <a:endParaRPr lang="en-US" dirty="0">
              <a:latin typeface="Arial"/>
              <a:cs typeface="Arial"/>
            </a:endParaRPr>
          </a:p>
          <a:p>
            <a:endParaRPr lang="en-US" dirty="0"/>
          </a:p>
          <a:p>
            <a:endParaRPr lang="en-US" dirty="0"/>
          </a:p>
          <a:p>
            <a:endParaRPr lang="en-US" dirty="0"/>
          </a:p>
          <a:p>
            <a:endParaRPr lang="en-US" dirty="0"/>
          </a:p>
          <a:p>
            <a:endParaRPr lang="en-US" dirty="0"/>
          </a:p>
          <a:p>
            <a:endParaRPr lang="en-US" dirty="0"/>
          </a:p>
        </p:txBody>
      </p:sp>
      <p:sp>
        <p:nvSpPr>
          <p:cNvPr id="2" name="Slide Number Placeholder 1"/>
          <p:cNvSpPr>
            <a:spLocks noGrp="1"/>
          </p:cNvSpPr>
          <p:nvPr>
            <p:ph type="sldNum" sz="quarter" idx="12"/>
          </p:nvPr>
        </p:nvSpPr>
        <p:spPr/>
        <p:txBody>
          <a:bodyPr/>
          <a:lstStyle/>
          <a:p>
            <a:fld id="{651FC063-5EA9-49AF-AFAF-D68C9E82B23B}" type="slidenum">
              <a:rPr lang="en-US" smtClean="0"/>
              <a:pPr/>
              <a:t>35</a:t>
            </a:fld>
            <a:endParaRPr lang="en-US" dirty="0"/>
          </a:p>
        </p:txBody>
      </p:sp>
      <p:graphicFrame>
        <p:nvGraphicFramePr>
          <p:cNvPr id="6" name="Object 5"/>
          <p:cNvGraphicFramePr>
            <a:graphicFrameLocks noChangeAspect="1"/>
          </p:cNvGraphicFramePr>
          <p:nvPr>
            <p:extLst>
              <p:ext uri="{D42A27DB-BD31-4B8C-83A1-F6EECF244321}">
                <p14:modId xmlns:p14="http://schemas.microsoft.com/office/powerpoint/2010/main" val="914575830"/>
              </p:ext>
            </p:extLst>
          </p:nvPr>
        </p:nvGraphicFramePr>
        <p:xfrm>
          <a:off x="1981200" y="2743200"/>
          <a:ext cx="5486400" cy="774700"/>
        </p:xfrm>
        <a:graphic>
          <a:graphicData uri="http://schemas.openxmlformats.org/presentationml/2006/ole">
            <mc:AlternateContent xmlns:mc="http://schemas.openxmlformats.org/markup-compatibility/2006">
              <mc:Choice xmlns:v="urn:schemas-microsoft-com:vml" Requires="v">
                <p:oleObj spid="_x0000_s2361" name="Document" r:id="rId3" imgW="5486400" imgH="774700" progId="Word.Document.12">
                  <p:embed/>
                </p:oleObj>
              </mc:Choice>
              <mc:Fallback>
                <p:oleObj name="Document" r:id="rId3" imgW="5486400" imgH="774700" progId="Word.Document.12">
                  <p:embed/>
                  <p:pic>
                    <p:nvPicPr>
                      <p:cNvPr id="0" name=""/>
                      <p:cNvPicPr/>
                      <p:nvPr/>
                    </p:nvPicPr>
                    <p:blipFill>
                      <a:blip r:embed="rId4"/>
                      <a:stretch>
                        <a:fillRect/>
                      </a:stretch>
                    </p:blipFill>
                    <p:spPr>
                      <a:xfrm>
                        <a:off x="1981200" y="2743200"/>
                        <a:ext cx="5486400" cy="774700"/>
                      </a:xfrm>
                      <a:prstGeom prst="rect">
                        <a:avLst/>
                      </a:prstGeom>
                    </p:spPr>
                  </p:pic>
                </p:oleObj>
              </mc:Fallback>
            </mc:AlternateContent>
          </a:graphicData>
        </a:graphic>
      </p:graphicFrame>
    </p:spTree>
    <p:extLst>
      <p:ext uri="{BB962C8B-B14F-4D97-AF65-F5344CB8AC3E}">
        <p14:creationId xmlns:p14="http://schemas.microsoft.com/office/powerpoint/2010/main" val="32110801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48267" y="643467"/>
            <a:ext cx="7275958" cy="5672666"/>
          </a:xfrm>
        </p:spPr>
        <p:txBody>
          <a:bodyPr>
            <a:normAutofit fontScale="92500" lnSpcReduction="10000"/>
          </a:bodyPr>
          <a:lstStyle/>
          <a:p>
            <a:pPr marL="0" indent="0" algn="ctr">
              <a:buNone/>
            </a:pPr>
            <a:r>
              <a:rPr lang="en-US" sz="2600" b="1" dirty="0">
                <a:latin typeface="Arial"/>
                <a:cs typeface="Arial"/>
              </a:rPr>
              <a:t>Old &amp; new debates: P-values exaggerate based on Bayes Factors or Likelihood Ratios</a:t>
            </a:r>
          </a:p>
          <a:p>
            <a:endParaRPr lang="en-GB" sz="2800" dirty="0">
              <a:latin typeface="Arial"/>
              <a:cs typeface="Arial"/>
            </a:endParaRPr>
          </a:p>
          <a:p>
            <a:pPr>
              <a:buClrTx/>
              <a:buSzPct val="100000"/>
              <a:buFont typeface="Arial"/>
              <a:buChar char="•"/>
            </a:pPr>
            <a:r>
              <a:rPr lang="en-GB" sz="2600" dirty="0">
                <a:latin typeface="Arial"/>
                <a:cs typeface="Arial"/>
              </a:rPr>
              <a:t> Testing of a point null hypothesis, a lump of prior probability given to </a:t>
            </a:r>
            <a:r>
              <a:rPr lang="en-GB" sz="2600" i="1" dirty="0">
                <a:latin typeface="Arial"/>
                <a:cs typeface="Arial"/>
              </a:rPr>
              <a:t>H</a:t>
            </a:r>
            <a:r>
              <a:rPr lang="en-GB" sz="2600" baseline="-25000" dirty="0">
                <a:latin typeface="Arial"/>
                <a:cs typeface="Arial"/>
              </a:rPr>
              <a:t>0</a:t>
            </a:r>
            <a:r>
              <a:rPr lang="en-GB" sz="2600" dirty="0">
                <a:latin typeface="Arial"/>
                <a:cs typeface="Arial"/>
              </a:rPr>
              <a:t> </a:t>
            </a:r>
          </a:p>
          <a:p>
            <a:endParaRPr lang="en-GB" sz="2600" dirty="0">
              <a:latin typeface="Arial"/>
              <a:cs typeface="Arial"/>
            </a:endParaRPr>
          </a:p>
          <a:p>
            <a:pPr marL="0" indent="0" algn="ctr">
              <a:buNone/>
            </a:pPr>
            <a:r>
              <a:rPr lang="en-US" sz="2600" i="1" dirty="0">
                <a:latin typeface="Arial"/>
                <a:cs typeface="Arial"/>
              </a:rPr>
              <a:t>X</a:t>
            </a:r>
            <a:r>
              <a:rPr lang="en-US" sz="2600" i="1" baseline="-25000" dirty="0">
                <a:latin typeface="Arial"/>
                <a:cs typeface="Arial"/>
              </a:rPr>
              <a:t>i </a:t>
            </a:r>
            <a:r>
              <a:rPr lang="en-US" sz="2600" dirty="0">
                <a:latin typeface="Arial"/>
                <a:cs typeface="Arial"/>
              </a:rPr>
              <a:t>~ N(μ, σ</a:t>
            </a:r>
            <a:r>
              <a:rPr lang="en-US" sz="2600" baseline="30000" dirty="0">
                <a:latin typeface="Arial"/>
                <a:cs typeface="Arial"/>
              </a:rPr>
              <a:t>2</a:t>
            </a:r>
            <a:r>
              <a:rPr lang="en-US" sz="2600" dirty="0">
                <a:latin typeface="Arial"/>
                <a:cs typeface="Arial"/>
              </a:rPr>
              <a:t>), 2-sided</a:t>
            </a:r>
            <a:r>
              <a:rPr lang="en-US" sz="2600" i="1" dirty="0">
                <a:latin typeface="Arial"/>
                <a:cs typeface="Arial"/>
              </a:rPr>
              <a:t> H</a:t>
            </a:r>
            <a:r>
              <a:rPr lang="en-US" sz="2600" baseline="-25000" dirty="0">
                <a:latin typeface="Arial"/>
                <a:cs typeface="Arial"/>
              </a:rPr>
              <a:t>0</a:t>
            </a:r>
            <a:r>
              <a:rPr lang="en-US" sz="2600" dirty="0">
                <a:latin typeface="Arial"/>
                <a:cs typeface="Arial"/>
              </a:rPr>
              <a:t>: μ = 0 vs. </a:t>
            </a:r>
            <a:r>
              <a:rPr lang="en-US" sz="2600" i="1" dirty="0">
                <a:latin typeface="Arial"/>
                <a:cs typeface="Arial"/>
              </a:rPr>
              <a:t>H</a:t>
            </a:r>
            <a:r>
              <a:rPr lang="en-US" sz="2600" baseline="-25000" dirty="0">
                <a:latin typeface="Arial"/>
                <a:cs typeface="Arial"/>
              </a:rPr>
              <a:t>1</a:t>
            </a:r>
            <a:r>
              <a:rPr lang="en-US" sz="2600" dirty="0">
                <a:latin typeface="Arial"/>
                <a:cs typeface="Arial"/>
              </a:rPr>
              <a:t>: μ ≠ 0.</a:t>
            </a:r>
          </a:p>
          <a:p>
            <a:endParaRPr lang="en-GB" sz="2600" dirty="0">
              <a:latin typeface="Arial"/>
              <a:cs typeface="Arial"/>
            </a:endParaRPr>
          </a:p>
          <a:p>
            <a:pPr>
              <a:buClrTx/>
              <a:buSzPct val="100000"/>
              <a:buFont typeface="Arial"/>
              <a:buChar char="•"/>
            </a:pPr>
            <a:r>
              <a:rPr lang="en-GB" sz="2600" dirty="0">
                <a:latin typeface="Arial"/>
                <a:cs typeface="Arial"/>
              </a:rPr>
              <a:t> The criticism is the posterior probability on </a:t>
            </a:r>
            <a:r>
              <a:rPr lang="en-GB" sz="2600" i="1" dirty="0">
                <a:latin typeface="Arial"/>
                <a:cs typeface="Arial"/>
              </a:rPr>
              <a:t>H</a:t>
            </a:r>
            <a:r>
              <a:rPr lang="en-GB" sz="2600" baseline="-25000" dirty="0">
                <a:latin typeface="Arial"/>
                <a:cs typeface="Arial"/>
              </a:rPr>
              <a:t>0</a:t>
            </a:r>
            <a:r>
              <a:rPr lang="en-GB" sz="2600" dirty="0">
                <a:latin typeface="Arial"/>
                <a:cs typeface="Arial"/>
              </a:rPr>
              <a:t> can be larger than the P-value. </a:t>
            </a:r>
          </a:p>
          <a:p>
            <a:pPr>
              <a:buClrTx/>
              <a:buSzPct val="100000"/>
              <a:buFont typeface="Arial"/>
              <a:buChar char="•"/>
            </a:pPr>
            <a:endParaRPr lang="en-GB" sz="2600" dirty="0">
              <a:latin typeface="Arial"/>
              <a:cs typeface="Arial"/>
            </a:endParaRPr>
          </a:p>
          <a:p>
            <a:pPr>
              <a:buClrTx/>
              <a:buSzPct val="100000"/>
              <a:buFont typeface="Arial"/>
              <a:buChar char="•"/>
            </a:pPr>
            <a:r>
              <a:rPr lang="en-GB" sz="2600" dirty="0">
                <a:latin typeface="Arial"/>
                <a:cs typeface="Arial"/>
              </a:rPr>
              <a:t> So if you interpret a P-value as a posterior on</a:t>
            </a:r>
            <a:r>
              <a:rPr lang="en-GB" sz="2600" i="1" dirty="0">
                <a:latin typeface="Arial"/>
                <a:cs typeface="Arial"/>
              </a:rPr>
              <a:t> H</a:t>
            </a:r>
            <a:r>
              <a:rPr lang="en-GB" sz="2600" baseline="-25000" dirty="0">
                <a:latin typeface="Arial"/>
                <a:cs typeface="Arial"/>
              </a:rPr>
              <a:t>0 </a:t>
            </a:r>
            <a:r>
              <a:rPr lang="en-GB" sz="2600" dirty="0">
                <a:latin typeface="Arial"/>
                <a:cs typeface="Arial"/>
              </a:rPr>
              <a:t>(a fallacy), you’d be saying the Pr(</a:t>
            </a:r>
            <a:r>
              <a:rPr lang="en-GB" sz="2600" i="1" dirty="0">
                <a:latin typeface="Arial"/>
                <a:cs typeface="Arial"/>
              </a:rPr>
              <a:t>H</a:t>
            </a:r>
            <a:r>
              <a:rPr lang="en-GB" sz="2600" baseline="-25000" dirty="0">
                <a:latin typeface="Arial"/>
                <a:cs typeface="Arial"/>
              </a:rPr>
              <a:t>0</a:t>
            </a:r>
            <a:r>
              <a:rPr lang="en-GB" sz="2600" dirty="0">
                <a:latin typeface="Arial"/>
                <a:cs typeface="Arial"/>
              </a:rPr>
              <a:t>|x) is low</a:t>
            </a:r>
            <a:endParaRPr lang="en-GB" dirty="0"/>
          </a:p>
        </p:txBody>
      </p:sp>
      <p:sp>
        <p:nvSpPr>
          <p:cNvPr id="4" name="Slide Number Placeholder 3"/>
          <p:cNvSpPr>
            <a:spLocks noGrp="1"/>
          </p:cNvSpPr>
          <p:nvPr>
            <p:ph type="sldNum" sz="quarter" idx="12"/>
          </p:nvPr>
        </p:nvSpPr>
        <p:spPr/>
        <p:txBody>
          <a:bodyPr/>
          <a:lstStyle/>
          <a:p>
            <a:fld id="{651FC063-5EA9-49AF-AFAF-D68C9E82B23B}" type="slidenum">
              <a:rPr lang="en-US" smtClean="0"/>
              <a:pPr/>
              <a:t>36</a:t>
            </a:fld>
            <a:endParaRPr lang="en-US" dirty="0"/>
          </a:p>
        </p:txBody>
      </p:sp>
    </p:spTree>
    <p:extLst>
      <p:ext uri="{BB962C8B-B14F-4D97-AF65-F5344CB8AC3E}">
        <p14:creationId xmlns:p14="http://schemas.microsoft.com/office/powerpoint/2010/main" val="41302316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0B5EB-1D86-DD4C-A732-8965C2113A73}"/>
              </a:ext>
            </a:extLst>
          </p:cNvPr>
          <p:cNvSpPr>
            <a:spLocks noGrp="1"/>
          </p:cNvSpPr>
          <p:nvPr>
            <p:ph type="title"/>
          </p:nvPr>
        </p:nvSpPr>
        <p:spPr>
          <a:xfrm>
            <a:off x="1095023" y="5613401"/>
            <a:ext cx="6965245" cy="1202485"/>
          </a:xfrm>
        </p:spPr>
        <p:txBody>
          <a:bodyPr>
            <a:normAutofit/>
          </a:bodyPr>
          <a:lstStyle/>
          <a:p>
            <a:r>
              <a:rPr lang="en-US" sz="2400" dirty="0"/>
              <a:t>SIST p. 261 </a:t>
            </a:r>
            <a:br>
              <a:rPr lang="en-US" sz="2400" dirty="0">
                <a:effectLst/>
              </a:rPr>
            </a:br>
            <a:endParaRPr lang="en-US" sz="2400" dirty="0"/>
          </a:p>
        </p:txBody>
      </p:sp>
      <p:pic>
        <p:nvPicPr>
          <p:cNvPr id="4097" name="Picture 1" descr="page4image1593585744">
            <a:extLst>
              <a:ext uri="{FF2B5EF4-FFF2-40B4-BE49-F238E27FC236}">
                <a16:creationId xmlns:a16="http://schemas.microsoft.com/office/drawing/2014/main" id="{EEE15C2C-91D1-F643-A712-6EE30180D81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74848" y="1255714"/>
            <a:ext cx="8363835" cy="435768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2832571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B893C-58B6-E74A-A947-36479F9640E1}"/>
              </a:ext>
            </a:extLst>
          </p:cNvPr>
          <p:cNvSpPr>
            <a:spLocks noGrp="1"/>
          </p:cNvSpPr>
          <p:nvPr>
            <p:ph type="title"/>
          </p:nvPr>
        </p:nvSpPr>
        <p:spPr/>
        <p:txBody>
          <a:bodyPr>
            <a:normAutofit fontScale="90000"/>
          </a:bodyPr>
          <a:lstStyle/>
          <a:p>
            <a:r>
              <a:rPr lang="en-US" dirty="0"/>
              <a:t>SIST p. 260: Table 4.2 </a:t>
            </a:r>
            <a:br>
              <a:rPr lang="en-US" dirty="0">
                <a:effectLst/>
              </a:rPr>
            </a:br>
            <a:endParaRPr lang="en-US" dirty="0"/>
          </a:p>
        </p:txBody>
      </p:sp>
      <p:pic>
        <p:nvPicPr>
          <p:cNvPr id="2051" name="Picture 3" descr="page3image1624404960">
            <a:extLst>
              <a:ext uri="{FF2B5EF4-FFF2-40B4-BE49-F238E27FC236}">
                <a16:creationId xmlns:a16="http://schemas.microsoft.com/office/drawing/2014/main" id="{C15EF1CE-5C5E-8644-AE7B-C3470AE5AEC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71487" y="925910"/>
            <a:ext cx="7254479" cy="5440858"/>
          </a:xfrm>
          <a:prstGeom prst="rect">
            <a:avLst/>
          </a:prstGeom>
          <a:noFill/>
          <a:extLst>
            <a:ext uri="{909E8E84-426E-40dd-AFC4-6F175D3DCCD1}">
              <a14:hiddenFill xmlns:a14="http://schemas.microsoft.com/office/drawing/2010/main" xmlns="">
                <a:solidFill>
                  <a:srgbClr val="FFFFFF"/>
                </a:solidFill>
              </a14:hiddenFill>
            </a:ext>
          </a:extLst>
        </p:spPr>
      </p:pic>
      <p:pic>
        <p:nvPicPr>
          <p:cNvPr id="2049" name="Picture 1" descr="page3image162440496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3800432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9734" y="866189"/>
            <a:ext cx="7704666" cy="5111278"/>
          </a:xfrm>
        </p:spPr>
        <p:txBody>
          <a:bodyPr>
            <a:normAutofit fontScale="85000" lnSpcReduction="20000"/>
          </a:bodyPr>
          <a:lstStyle/>
          <a:p>
            <a:pPr marL="0" indent="0" algn="ctr">
              <a:buNone/>
            </a:pPr>
            <a:r>
              <a:rPr lang="en-GB" sz="2600" b="1" dirty="0">
                <a:latin typeface="Arial"/>
                <a:cs typeface="Arial"/>
              </a:rPr>
              <a:t>Do P-values Exaggerate Evidence?</a:t>
            </a:r>
          </a:p>
          <a:p>
            <a:pPr marL="0" indent="0" algn="ctr">
              <a:buNone/>
            </a:pPr>
            <a:endParaRPr lang="en-GB" sz="2600" b="1" dirty="0">
              <a:latin typeface="Arial"/>
              <a:cs typeface="Arial"/>
            </a:endParaRPr>
          </a:p>
          <a:p>
            <a:pPr>
              <a:buClrTx/>
              <a:buSzPct val="100000"/>
              <a:buFont typeface="Arial"/>
              <a:buChar char="•"/>
            </a:pPr>
            <a:r>
              <a:rPr lang="en-GB" sz="2600" i="1" dirty="0">
                <a:latin typeface="Arial"/>
                <a:cs typeface="Arial"/>
              </a:rPr>
              <a:t> Don’t reject the null until the BF is 20 or 28</a:t>
            </a:r>
          </a:p>
          <a:p>
            <a:pPr>
              <a:buClrTx/>
              <a:buSzPct val="100000"/>
              <a:buFont typeface="Arial"/>
              <a:buChar char="•"/>
            </a:pPr>
            <a:endParaRPr lang="en-GB" sz="2600" i="1" dirty="0">
              <a:latin typeface="Arial"/>
              <a:cs typeface="Arial"/>
            </a:endParaRPr>
          </a:p>
          <a:p>
            <a:pPr>
              <a:buClrTx/>
              <a:buSzPct val="100000"/>
              <a:buFont typeface="Arial"/>
              <a:buChar char="•"/>
            </a:pPr>
            <a:r>
              <a:rPr lang="en-GB" sz="2600" i="1" dirty="0">
                <a:latin typeface="Arial"/>
                <a:cs typeface="Arial"/>
              </a:rPr>
              <a:t>Significance testers balk at allowing highly significant results to be interpreted as no evidence against the null–or even evidence for it</a:t>
            </a:r>
            <a:r>
              <a:rPr lang="en-GB" sz="2600" dirty="0">
                <a:latin typeface="Arial"/>
                <a:cs typeface="Arial"/>
              </a:rPr>
              <a:t>! </a:t>
            </a:r>
            <a:endParaRPr lang="en-US" sz="2600" dirty="0">
              <a:latin typeface="Arial"/>
              <a:cs typeface="Arial"/>
            </a:endParaRPr>
          </a:p>
          <a:p>
            <a:endParaRPr lang="en-US" sz="2600" dirty="0">
              <a:latin typeface="Arial"/>
              <a:cs typeface="Arial"/>
            </a:endParaRPr>
          </a:p>
          <a:p>
            <a:pPr marL="0" indent="0">
              <a:buNone/>
            </a:pPr>
            <a:r>
              <a:rPr lang="en-US" sz="2600" dirty="0">
                <a:latin typeface="Arial"/>
                <a:cs typeface="Arial"/>
              </a:rPr>
              <a:t> Bad Type II error </a:t>
            </a:r>
          </a:p>
          <a:p>
            <a:endParaRPr lang="en-US" sz="2600" dirty="0">
              <a:latin typeface="Arial"/>
              <a:cs typeface="Arial"/>
            </a:endParaRPr>
          </a:p>
          <a:p>
            <a:pPr>
              <a:buClrTx/>
              <a:buSzPct val="100000"/>
              <a:buFont typeface="Arial"/>
              <a:buChar char="•"/>
            </a:pPr>
            <a:r>
              <a:rPr lang="en-US" sz="2600" dirty="0">
                <a:latin typeface="Arial"/>
                <a:cs typeface="Arial"/>
              </a:rPr>
              <a:t> Lump of prior on the null conflicts with the idea that all nil nulls are false)</a:t>
            </a:r>
          </a:p>
          <a:p>
            <a:pPr>
              <a:buClrTx/>
              <a:buSzPct val="100000"/>
              <a:buFont typeface="Arial"/>
              <a:buChar char="•"/>
            </a:pPr>
            <a:endParaRPr lang="en-US" sz="2600" dirty="0">
              <a:latin typeface="Arial"/>
              <a:cs typeface="Arial"/>
            </a:endParaRPr>
          </a:p>
          <a:p>
            <a:pPr>
              <a:buClrTx/>
              <a:buSzPct val="100000"/>
              <a:buFont typeface="Arial"/>
              <a:buChar char="•"/>
            </a:pPr>
            <a:r>
              <a:rPr lang="en-GB" sz="2600" dirty="0">
                <a:latin typeface="Arial"/>
                <a:cs typeface="Arial"/>
              </a:rPr>
              <a:t> P-values can also equal the posterior! (without the spiked prior)–even though they measure very different things.</a:t>
            </a:r>
          </a:p>
          <a:p>
            <a:endParaRPr lang="en-US" dirty="0"/>
          </a:p>
        </p:txBody>
      </p:sp>
      <p:sp>
        <p:nvSpPr>
          <p:cNvPr id="4" name="Slide Number Placeholder 3"/>
          <p:cNvSpPr>
            <a:spLocks noGrp="1"/>
          </p:cNvSpPr>
          <p:nvPr>
            <p:ph type="sldNum" sz="quarter" idx="12"/>
          </p:nvPr>
        </p:nvSpPr>
        <p:spPr/>
        <p:txBody>
          <a:bodyPr/>
          <a:lstStyle/>
          <a:p>
            <a:fld id="{651FC063-5EA9-49AF-AFAF-D68C9E82B23B}" type="slidenum">
              <a:rPr lang="en-US" smtClean="0"/>
              <a:pPr/>
              <a:t>39</a:t>
            </a:fld>
            <a:endParaRPr lang="en-US" dirty="0"/>
          </a:p>
        </p:txBody>
      </p:sp>
    </p:spTree>
    <p:extLst>
      <p:ext uri="{BB962C8B-B14F-4D97-AF65-F5344CB8AC3E}">
        <p14:creationId xmlns:p14="http://schemas.microsoft.com/office/powerpoint/2010/main" val="3650530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60400" y="1032933"/>
            <a:ext cx="7874000" cy="4776219"/>
          </a:xfrm>
        </p:spPr>
        <p:txBody>
          <a:bodyPr>
            <a:normAutofit fontScale="92500" lnSpcReduction="20000"/>
          </a:bodyPr>
          <a:lstStyle/>
          <a:p>
            <a:pPr>
              <a:buClrTx/>
              <a:buSzPct val="100000"/>
              <a:buFont typeface="Arial"/>
              <a:buChar char="•"/>
            </a:pPr>
            <a:r>
              <a:rPr lang="en-US" sz="2600" dirty="0"/>
              <a:t> </a:t>
            </a:r>
            <a:r>
              <a:rPr lang="en-US" sz="2600" dirty="0">
                <a:latin typeface="Arial"/>
                <a:cs typeface="Arial"/>
              </a:rPr>
              <a:t>When you reject with p = 0.005, you can assign a posterior of .97 to μ ≥ observed sample mean</a:t>
            </a:r>
            <a:br>
              <a:rPr lang="en-US" sz="2600" dirty="0">
                <a:latin typeface="Arial"/>
                <a:cs typeface="Arial"/>
              </a:rPr>
            </a:br>
            <a:r>
              <a:rPr lang="en-US" sz="2600" dirty="0">
                <a:latin typeface="Arial"/>
                <a:cs typeface="Arial"/>
              </a:rPr>
              <a:t>(the max likely value), but there’s terrible evidence for this!!! </a:t>
            </a:r>
          </a:p>
          <a:p>
            <a:pPr marL="0" indent="0">
              <a:buClrTx/>
              <a:buSzPct val="100000"/>
              <a:buNone/>
            </a:pPr>
            <a:endParaRPr lang="en-US" sz="2600" dirty="0">
              <a:latin typeface="Arial"/>
              <a:cs typeface="Arial"/>
            </a:endParaRPr>
          </a:p>
          <a:p>
            <a:pPr>
              <a:buClrTx/>
              <a:buSzPct val="100000"/>
              <a:buFont typeface="Arial"/>
              <a:buChar char="•"/>
            </a:pPr>
            <a:r>
              <a:rPr lang="en-US" sz="2600" dirty="0">
                <a:latin typeface="Arial"/>
                <a:cs typeface="Arial"/>
              </a:rPr>
              <a:t>This is like using a confidence level of .5</a:t>
            </a:r>
          </a:p>
          <a:p>
            <a:pPr>
              <a:buClrTx/>
              <a:buSzPct val="100000"/>
              <a:buFont typeface="Arial"/>
              <a:buChar char="•"/>
            </a:pPr>
            <a:r>
              <a:rPr lang="en-US" sz="2600" dirty="0">
                <a:latin typeface="Arial"/>
                <a:cs typeface="Arial"/>
              </a:rPr>
              <a:t>The severity is .5</a:t>
            </a:r>
          </a:p>
          <a:p>
            <a:pPr>
              <a:buClrTx/>
              <a:buSzPct val="100000"/>
              <a:buFont typeface="Arial"/>
              <a:buChar char="•"/>
            </a:pPr>
            <a:r>
              <a:rPr lang="en-US" sz="2600" dirty="0">
                <a:latin typeface="Arial"/>
                <a:cs typeface="Arial"/>
              </a:rPr>
              <a:t>To base the argument on lowering P-values on BFs –if you don’t do inference by means of BFs– is not innocuous</a:t>
            </a:r>
          </a:p>
          <a:p>
            <a:pPr>
              <a:buClrTx/>
              <a:buSzPct val="100000"/>
              <a:buFont typeface="Arial"/>
              <a:buChar char="•"/>
            </a:pPr>
            <a:endParaRPr lang="en-US" sz="2600" dirty="0">
              <a:latin typeface="Arial"/>
              <a:cs typeface="Arial"/>
            </a:endParaRPr>
          </a:p>
          <a:p>
            <a:pPr>
              <a:buClrTx/>
              <a:buSzPct val="100000"/>
              <a:buFont typeface="Arial"/>
              <a:buChar char="•"/>
            </a:pPr>
            <a:r>
              <a:rPr lang="en-US" sz="2600" dirty="0">
                <a:latin typeface="Arial"/>
                <a:cs typeface="Arial"/>
              </a:rPr>
              <a:t>SIST p. 266 Accepting the LP, Johnson’s convinced the problem is merely using p-</a:t>
            </a:r>
            <a:r>
              <a:rPr lang="en-US" sz="2600" dirty="0" err="1">
                <a:latin typeface="Arial"/>
                <a:cs typeface="Arial"/>
              </a:rPr>
              <a:t>vaues</a:t>
            </a:r>
            <a:r>
              <a:rPr lang="en-US" sz="2600" dirty="0">
                <a:latin typeface="Arial"/>
                <a:cs typeface="Arial"/>
              </a:rPr>
              <a:t> not low enough</a:t>
            </a:r>
          </a:p>
          <a:p>
            <a:endParaRPr lang="en-US" dirty="0">
              <a:latin typeface="Arial"/>
              <a:cs typeface="Arial"/>
            </a:endParaRPr>
          </a:p>
        </p:txBody>
      </p:sp>
      <p:sp>
        <p:nvSpPr>
          <p:cNvPr id="4" name="Slide Number Placeholder 3"/>
          <p:cNvSpPr>
            <a:spLocks noGrp="1"/>
          </p:cNvSpPr>
          <p:nvPr>
            <p:ph type="sldNum" sz="quarter" idx="12"/>
          </p:nvPr>
        </p:nvSpPr>
        <p:spPr/>
        <p:txBody>
          <a:bodyPr/>
          <a:lstStyle/>
          <a:p>
            <a:fld id="{651FC063-5EA9-49AF-AFAF-D68C9E82B23B}" type="slidenum">
              <a:rPr lang="en-US" smtClean="0"/>
              <a:pPr/>
              <a:t>40</a:t>
            </a:fld>
            <a:endParaRPr lang="en-US" dirty="0"/>
          </a:p>
        </p:txBody>
      </p:sp>
    </p:spTree>
    <p:extLst>
      <p:ext uri="{BB962C8B-B14F-4D97-AF65-F5344CB8AC3E}">
        <p14:creationId xmlns:p14="http://schemas.microsoft.com/office/powerpoint/2010/main" val="2228453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66598" y="716378"/>
            <a:ext cx="7257627" cy="5511288"/>
          </a:xfrm>
        </p:spPr>
        <p:txBody>
          <a:bodyPr>
            <a:normAutofit fontScale="25000" lnSpcReduction="20000"/>
          </a:bodyPr>
          <a:lstStyle/>
          <a:p>
            <a:pPr marL="0" indent="0" algn="ctr">
              <a:buNone/>
            </a:pPr>
            <a:r>
              <a:rPr lang="en-US" sz="9600" b="1" dirty="0">
                <a:latin typeface="Arial"/>
                <a:cs typeface="Arial"/>
              </a:rPr>
              <a:t>BF Advocates Forfeit Their Strongest Criticisms</a:t>
            </a:r>
          </a:p>
          <a:p>
            <a:pPr marL="0" indent="0" algn="ctr">
              <a:buNone/>
            </a:pPr>
            <a:endParaRPr lang="en-US" sz="9600" b="1" dirty="0">
              <a:latin typeface="Arial"/>
              <a:cs typeface="Arial"/>
            </a:endParaRPr>
          </a:p>
          <a:p>
            <a:pPr>
              <a:spcAft>
                <a:spcPts val="1200"/>
              </a:spcAft>
              <a:buClrTx/>
              <a:buSzPct val="100000"/>
              <a:buFont typeface="Arial"/>
              <a:buChar char="•"/>
            </a:pPr>
            <a:r>
              <a:rPr lang="en-US" sz="9600" dirty="0">
                <a:latin typeface="Arial"/>
                <a:cs typeface="Arial"/>
              </a:rPr>
              <a:t> Daryl Bem (2011): subjects did better than chance at</a:t>
            </a:r>
            <a:r>
              <a:rPr lang="en-GB" sz="9600" dirty="0">
                <a:latin typeface="Arial"/>
                <a:cs typeface="Arial"/>
              </a:rPr>
              <a:t> </a:t>
            </a:r>
            <a:r>
              <a:rPr lang="en-US" sz="9600" dirty="0">
                <a:latin typeface="Arial"/>
                <a:cs typeface="Arial"/>
              </a:rPr>
              <a:t>predicting the picture to be shown in the future, credit to ESP (SIST P. 283)</a:t>
            </a:r>
          </a:p>
          <a:p>
            <a:pPr>
              <a:spcAft>
                <a:spcPts val="1200"/>
              </a:spcAft>
              <a:buClrTx/>
              <a:buSzPct val="100000"/>
              <a:buFont typeface="Arial"/>
              <a:buChar char="•"/>
            </a:pPr>
            <a:endParaRPr lang="en-US" sz="9600" b="1" dirty="0">
              <a:latin typeface="Arial"/>
              <a:cs typeface="Arial"/>
            </a:endParaRPr>
          </a:p>
          <a:p>
            <a:pPr marL="0" indent="0">
              <a:spcAft>
                <a:spcPts val="1200"/>
              </a:spcAft>
              <a:buClrTx/>
              <a:buSzPct val="100000"/>
              <a:buNone/>
            </a:pPr>
            <a:r>
              <a:rPr lang="en-US" sz="9600" dirty="0">
                <a:latin typeface="Arial"/>
                <a:cs typeface="Arial"/>
              </a:rPr>
              <a:t>Admits data dredging</a:t>
            </a:r>
          </a:p>
          <a:p>
            <a:pPr>
              <a:spcAft>
                <a:spcPts val="1200"/>
              </a:spcAft>
              <a:buClrTx/>
              <a:buSzPct val="100000"/>
              <a:buFont typeface="Arial"/>
              <a:buChar char="•"/>
            </a:pPr>
            <a:r>
              <a:rPr lang="en-US" sz="9600" dirty="0">
                <a:latin typeface="Arial"/>
                <a:cs typeface="Arial"/>
              </a:rPr>
              <a:t> Keen to show we should trade significance tests for BFs, critics relinquish their strongest criticism</a:t>
            </a:r>
          </a:p>
          <a:p>
            <a:pPr>
              <a:spcAft>
                <a:spcPts val="1200"/>
              </a:spcAft>
              <a:buClrTx/>
              <a:buSzPct val="100000"/>
              <a:buFont typeface="Arial"/>
              <a:buChar char="•"/>
            </a:pPr>
            <a:r>
              <a:rPr lang="en-US" sz="9600" dirty="0">
                <a:latin typeface="Arial"/>
                <a:cs typeface="Arial"/>
              </a:rPr>
              <a:t>Resort to a default Bayesian prior to make the null hypothesis comparatively more probable than a chosen alternative </a:t>
            </a:r>
          </a:p>
          <a:p>
            <a:pPr marL="0" indent="0">
              <a:spcAft>
                <a:spcPts val="1200"/>
              </a:spcAft>
              <a:buNone/>
            </a:pPr>
            <a:endParaRPr lang="en-GB" sz="9600" dirty="0"/>
          </a:p>
          <a:p>
            <a:pPr marL="0" indent="0">
              <a:buNone/>
            </a:pPr>
            <a:r>
              <a:rPr lang="en-US" sz="5500" dirty="0"/>
              <a:t> </a:t>
            </a:r>
            <a:endParaRPr lang="en-GB" sz="5500" dirty="0"/>
          </a:p>
          <a:p>
            <a:endParaRPr lang="en-US" dirty="0"/>
          </a:p>
        </p:txBody>
      </p:sp>
      <p:sp>
        <p:nvSpPr>
          <p:cNvPr id="4" name="Slide Number Placeholder 3"/>
          <p:cNvSpPr>
            <a:spLocks noGrp="1"/>
          </p:cNvSpPr>
          <p:nvPr>
            <p:ph type="sldNum" sz="quarter" idx="12"/>
          </p:nvPr>
        </p:nvSpPr>
        <p:spPr/>
        <p:txBody>
          <a:bodyPr/>
          <a:lstStyle/>
          <a:p>
            <a:fld id="{651FC063-5EA9-49AF-AFAF-D68C9E82B23B}" type="slidenum">
              <a:rPr lang="en-US" smtClean="0"/>
              <a:pPr/>
              <a:t>41</a:t>
            </a:fld>
            <a:endParaRPr lang="en-US" dirty="0"/>
          </a:p>
        </p:txBody>
      </p:sp>
    </p:spTree>
    <p:extLst>
      <p:ext uri="{BB962C8B-B14F-4D97-AF65-F5344CB8AC3E}">
        <p14:creationId xmlns:p14="http://schemas.microsoft.com/office/powerpoint/2010/main" val="588254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12800" y="965200"/>
            <a:ext cx="7603067" cy="5334000"/>
          </a:xfrm>
        </p:spPr>
        <p:txBody>
          <a:bodyPr>
            <a:normAutofit/>
          </a:bodyPr>
          <a:lstStyle/>
          <a:p>
            <a:pPr marL="0" indent="0" algn="ctr">
              <a:spcAft>
                <a:spcPts val="1200"/>
              </a:spcAft>
              <a:buNone/>
            </a:pPr>
            <a:r>
              <a:rPr lang="en-US" b="1" dirty="0">
                <a:latin typeface="Arial"/>
                <a:cs typeface="Arial"/>
              </a:rPr>
              <a:t>Bem’s Response</a:t>
            </a:r>
          </a:p>
          <a:p>
            <a:pPr marL="0" indent="0">
              <a:buNone/>
            </a:pPr>
            <a:r>
              <a:rPr lang="en-US" dirty="0">
                <a:latin typeface="Arial"/>
                <a:cs typeface="Arial"/>
              </a:rPr>
              <a:t>Whenever the null hypothesis is sharply defined but the prior distribution on the</a:t>
            </a:r>
            <a:r>
              <a:rPr lang="en-GB" dirty="0">
                <a:latin typeface="Arial"/>
                <a:cs typeface="Arial"/>
              </a:rPr>
              <a:t> </a:t>
            </a:r>
            <a:r>
              <a:rPr lang="en-US" dirty="0">
                <a:latin typeface="Arial"/>
                <a:cs typeface="Arial"/>
              </a:rPr>
              <a:t>alternative hypothesis is diffused over a wide range of values, as it is [here]</a:t>
            </a:r>
            <a:r>
              <a:rPr lang="en-GB" dirty="0">
                <a:latin typeface="Arial"/>
                <a:cs typeface="Arial"/>
              </a:rPr>
              <a:t> </a:t>
            </a:r>
            <a:r>
              <a:rPr lang="en-US" dirty="0">
                <a:latin typeface="Arial"/>
                <a:cs typeface="Arial"/>
              </a:rPr>
              <a:t>it boosts the probability that any observed data will be</a:t>
            </a:r>
            <a:r>
              <a:rPr lang="en-GB" dirty="0">
                <a:latin typeface="Arial"/>
                <a:cs typeface="Arial"/>
              </a:rPr>
              <a:t> </a:t>
            </a:r>
            <a:r>
              <a:rPr lang="en-US" dirty="0">
                <a:latin typeface="Arial"/>
                <a:cs typeface="Arial"/>
              </a:rPr>
              <a:t>higher under the null hypothesis than under the alternative. </a:t>
            </a:r>
            <a:r>
              <a:rPr lang="en-US" i="1" dirty="0">
                <a:latin typeface="Arial"/>
                <a:cs typeface="Arial"/>
              </a:rPr>
              <a:t>This is known as the</a:t>
            </a:r>
            <a:r>
              <a:rPr lang="en-GB" i="1" dirty="0">
                <a:latin typeface="Arial"/>
                <a:cs typeface="Arial"/>
              </a:rPr>
              <a:t> </a:t>
            </a:r>
            <a:r>
              <a:rPr lang="en-US" i="1" dirty="0">
                <a:latin typeface="Arial"/>
                <a:cs typeface="Arial"/>
              </a:rPr>
              <a:t>Lindley-Jeffreys paradox: A frequentist analysis that yields strong evidence in</a:t>
            </a:r>
            <a:r>
              <a:rPr lang="en-GB" i="1" dirty="0">
                <a:latin typeface="Arial"/>
                <a:cs typeface="Arial"/>
              </a:rPr>
              <a:t> </a:t>
            </a:r>
            <a:r>
              <a:rPr lang="en-US" i="1" dirty="0">
                <a:latin typeface="Arial"/>
                <a:cs typeface="Arial"/>
              </a:rPr>
              <a:t>support of the experimental hypothesis can be contradicted by a misguided</a:t>
            </a:r>
            <a:r>
              <a:rPr lang="en-GB" i="1" dirty="0">
                <a:latin typeface="Arial"/>
                <a:cs typeface="Arial"/>
              </a:rPr>
              <a:t> </a:t>
            </a:r>
            <a:r>
              <a:rPr lang="en-US" i="1" dirty="0">
                <a:latin typeface="Arial"/>
                <a:cs typeface="Arial"/>
              </a:rPr>
              <a:t>Bayesian analysis that concludes that the same data are more likely under the null.</a:t>
            </a:r>
            <a:r>
              <a:rPr lang="en-GB" i="1" dirty="0">
                <a:latin typeface="Arial"/>
                <a:cs typeface="Arial"/>
              </a:rPr>
              <a:t> </a:t>
            </a:r>
            <a:r>
              <a:rPr lang="en-US" dirty="0">
                <a:latin typeface="Arial"/>
                <a:cs typeface="Arial"/>
              </a:rPr>
              <a:t>(Bem et al., 717)</a:t>
            </a:r>
            <a:endParaRPr lang="en-GB" dirty="0">
              <a:latin typeface="Arial"/>
              <a:cs typeface="Arial"/>
            </a:endParaRPr>
          </a:p>
        </p:txBody>
      </p:sp>
      <p:sp>
        <p:nvSpPr>
          <p:cNvPr id="4" name="Slide Number Placeholder 3"/>
          <p:cNvSpPr>
            <a:spLocks noGrp="1"/>
          </p:cNvSpPr>
          <p:nvPr>
            <p:ph type="sldNum" sz="quarter" idx="12"/>
          </p:nvPr>
        </p:nvSpPr>
        <p:spPr/>
        <p:txBody>
          <a:bodyPr/>
          <a:lstStyle/>
          <a:p>
            <a:fld id="{651FC063-5EA9-49AF-AFAF-D68C9E82B23B}" type="slidenum">
              <a:rPr lang="en-US" smtClean="0"/>
              <a:pPr/>
              <a:t>42</a:t>
            </a:fld>
            <a:endParaRPr lang="en-US" dirty="0"/>
          </a:p>
        </p:txBody>
      </p:sp>
    </p:spTree>
    <p:extLst>
      <p:ext uri="{BB962C8B-B14F-4D97-AF65-F5344CB8AC3E}">
        <p14:creationId xmlns:p14="http://schemas.microsoft.com/office/powerpoint/2010/main" val="16276882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58240" y="778933"/>
            <a:ext cx="7206827" cy="5395344"/>
          </a:xfrm>
        </p:spPr>
        <p:txBody>
          <a:bodyPr>
            <a:normAutofit/>
          </a:bodyPr>
          <a:lstStyle/>
          <a:p>
            <a:pPr marL="0" indent="0" algn="ctr">
              <a:buNone/>
            </a:pPr>
            <a:r>
              <a:rPr lang="en-GB" sz="3200" b="1" dirty="0">
                <a:latin typeface="Arial"/>
                <a:cs typeface="Arial"/>
              </a:rPr>
              <a:t> </a:t>
            </a:r>
            <a:r>
              <a:rPr lang="en-GB" b="1" dirty="0">
                <a:latin typeface="Arial"/>
                <a:cs typeface="Arial"/>
              </a:rPr>
              <a:t>Bayes-Fisher Disagreement or Jeffreys-Lindley “Paradox”</a:t>
            </a:r>
          </a:p>
          <a:p>
            <a:pPr marL="0" indent="0" algn="ctr">
              <a:buNone/>
            </a:pPr>
            <a:endParaRPr lang="en-GB" b="1" dirty="0">
              <a:latin typeface="Arial"/>
              <a:cs typeface="Arial"/>
            </a:endParaRPr>
          </a:p>
          <a:p>
            <a:pPr>
              <a:buClrTx/>
              <a:buSzPct val="100000"/>
              <a:buFont typeface="Arial"/>
              <a:buChar char="•"/>
            </a:pPr>
            <a:r>
              <a:rPr lang="en-GB" dirty="0">
                <a:latin typeface="Arial"/>
                <a:cs typeface="Arial"/>
              </a:rPr>
              <a:t> With-a lump of prior given to the point null, and the rest appropriately spread over the alternative, an α significant result can correspond to </a:t>
            </a:r>
          </a:p>
          <a:p>
            <a:pPr marL="0" indent="0" algn="ctr">
              <a:buNone/>
            </a:pPr>
            <a:r>
              <a:rPr lang="en-GB" dirty="0">
                <a:latin typeface="Arial"/>
                <a:cs typeface="Arial"/>
              </a:rPr>
              <a:t>Pr(</a:t>
            </a:r>
            <a:r>
              <a:rPr lang="en-GB" i="1" dirty="0">
                <a:latin typeface="Arial"/>
                <a:cs typeface="Arial"/>
              </a:rPr>
              <a:t>H</a:t>
            </a:r>
            <a:r>
              <a:rPr lang="en-GB" baseline="-25000" dirty="0">
                <a:latin typeface="Arial"/>
                <a:cs typeface="Arial"/>
              </a:rPr>
              <a:t>0</a:t>
            </a:r>
            <a:r>
              <a:rPr lang="en-GB" dirty="0">
                <a:latin typeface="Arial"/>
                <a:cs typeface="Arial"/>
              </a:rPr>
              <a:t> |x) = (1 - α)!  (e.g., 0.95)</a:t>
            </a:r>
          </a:p>
          <a:p>
            <a:pPr marL="0" indent="0" algn="ctr">
              <a:buNone/>
            </a:pPr>
            <a:br>
              <a:rPr lang="en-GB" dirty="0">
                <a:latin typeface="Arial"/>
                <a:cs typeface="Arial"/>
              </a:rPr>
            </a:br>
            <a:r>
              <a:rPr lang="en-GB" dirty="0">
                <a:latin typeface="Arial"/>
                <a:cs typeface="Arial"/>
              </a:rPr>
              <a:t> “spike and smear”</a:t>
            </a:r>
            <a:br>
              <a:rPr lang="en-GB" dirty="0">
                <a:latin typeface="Arial"/>
                <a:cs typeface="Arial"/>
              </a:rPr>
            </a:br>
            <a:endParaRPr lang="en-GB" dirty="0">
              <a:latin typeface="Arial"/>
              <a:cs typeface="Arial"/>
            </a:endParaRPr>
          </a:p>
          <a:p>
            <a:pPr>
              <a:buClrTx/>
              <a:buSzPct val="100000"/>
              <a:buFont typeface="Arial"/>
              <a:buChar char="•"/>
            </a:pPr>
            <a:r>
              <a:rPr lang="en-US" dirty="0">
                <a:latin typeface="Arial"/>
                <a:cs typeface="Arial"/>
              </a:rPr>
              <a:t> To a Bayesian this shows P-values exaggerate evidence against</a:t>
            </a:r>
            <a:endParaRPr lang="en-US" dirty="0"/>
          </a:p>
        </p:txBody>
      </p:sp>
      <p:sp>
        <p:nvSpPr>
          <p:cNvPr id="4" name="Slide Number Placeholder 3"/>
          <p:cNvSpPr>
            <a:spLocks noGrp="1"/>
          </p:cNvSpPr>
          <p:nvPr>
            <p:ph type="sldNum" sz="quarter" idx="12"/>
          </p:nvPr>
        </p:nvSpPr>
        <p:spPr/>
        <p:txBody>
          <a:bodyPr/>
          <a:lstStyle/>
          <a:p>
            <a:fld id="{651FC063-5EA9-49AF-AFAF-D68C9E82B23B}" type="slidenum">
              <a:rPr lang="en-US" smtClean="0"/>
              <a:pPr/>
              <a:t>43</a:t>
            </a:fld>
            <a:endParaRPr lang="en-US" dirty="0"/>
          </a:p>
        </p:txBody>
      </p:sp>
    </p:spTree>
    <p:extLst>
      <p:ext uri="{BB962C8B-B14F-4D97-AF65-F5344CB8AC3E}">
        <p14:creationId xmlns:p14="http://schemas.microsoft.com/office/powerpoint/2010/main" val="138136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92092" y="1763657"/>
            <a:ext cx="7332133" cy="3603812"/>
          </a:xfrm>
        </p:spPr>
        <p:txBody>
          <a:bodyPr/>
          <a:lstStyle/>
          <a:p>
            <a:pPr marL="0" indent="0">
              <a:buNone/>
            </a:pPr>
            <a:r>
              <a:rPr lang="en-US" dirty="0">
                <a:latin typeface="Arial"/>
                <a:cs typeface="Arial"/>
              </a:rPr>
              <a:t>Admittedly, significance tests require supplements to avoid overestimating (or underestimating) effect sizes</a:t>
            </a:r>
          </a:p>
          <a:p>
            <a:pPr marL="0" indent="0">
              <a:buNone/>
            </a:pPr>
            <a:endParaRPr lang="en-US" dirty="0">
              <a:latin typeface="Arial"/>
              <a:cs typeface="Arial"/>
            </a:endParaRPr>
          </a:p>
          <a:p>
            <a:pPr marL="0" indent="0">
              <a:buNone/>
            </a:pPr>
            <a:r>
              <a:rPr lang="en-US" dirty="0">
                <a:latin typeface="Arial"/>
                <a:cs typeface="Arial"/>
              </a:rPr>
              <a:t>That’s what severity does</a:t>
            </a:r>
          </a:p>
        </p:txBody>
      </p:sp>
      <p:sp>
        <p:nvSpPr>
          <p:cNvPr id="4" name="Slide Number Placeholder 3"/>
          <p:cNvSpPr>
            <a:spLocks noGrp="1"/>
          </p:cNvSpPr>
          <p:nvPr>
            <p:ph type="sldNum" sz="quarter" idx="12"/>
          </p:nvPr>
        </p:nvSpPr>
        <p:spPr/>
        <p:txBody>
          <a:bodyPr/>
          <a:lstStyle/>
          <a:p>
            <a:fld id="{651FC063-5EA9-49AF-AFAF-D68C9E82B23B}" type="slidenum">
              <a:rPr lang="en-US" smtClean="0"/>
              <a:pPr/>
              <a:t>44</a:t>
            </a:fld>
            <a:endParaRPr lang="en-US" dirty="0"/>
          </a:p>
        </p:txBody>
      </p:sp>
    </p:spTree>
    <p:extLst>
      <p:ext uri="{BB962C8B-B14F-4D97-AF65-F5344CB8AC3E}">
        <p14:creationId xmlns:p14="http://schemas.microsoft.com/office/powerpoint/2010/main" val="3686657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745066"/>
            <a:ext cx="6965245" cy="609601"/>
          </a:xfrm>
        </p:spPr>
        <p:txBody>
          <a:bodyPr>
            <a:noAutofit/>
          </a:bodyPr>
          <a:lstStyle/>
          <a:p>
            <a:br>
              <a:rPr lang="en-US" sz="3200" b="1" i="1" dirty="0">
                <a:latin typeface="Arial"/>
                <a:cs typeface="Arial"/>
              </a:rPr>
            </a:br>
            <a:r>
              <a:rPr lang="en-US" sz="2400" b="1" i="1" dirty="0">
                <a:latin typeface="Arial"/>
                <a:cs typeface="Arial"/>
              </a:rPr>
              <a:t>Severity</a:t>
            </a:r>
            <a:r>
              <a:rPr lang="en-US" sz="2400" b="1" dirty="0">
                <a:latin typeface="Arial"/>
                <a:cs typeface="Arial"/>
              </a:rPr>
              <a:t> for</a:t>
            </a:r>
            <a:r>
              <a:rPr lang="en-US" sz="2400" b="1" i="1" dirty="0">
                <a:latin typeface="Arial"/>
                <a:cs typeface="Arial"/>
              </a:rPr>
              <a:t> </a:t>
            </a:r>
            <a:r>
              <a:rPr lang="en-US" sz="2400" b="1" dirty="0">
                <a:latin typeface="Arial"/>
                <a:cs typeface="Arial"/>
              </a:rPr>
              <a:t>Test T+: </a:t>
            </a:r>
            <a:br>
              <a:rPr lang="en-US" sz="2400" b="1" dirty="0">
                <a:latin typeface="Arial"/>
                <a:cs typeface="Arial"/>
              </a:rPr>
            </a:br>
            <a:r>
              <a:rPr lang="en-US" sz="2400" b="1" dirty="0">
                <a:latin typeface="Arial"/>
                <a:cs typeface="Arial"/>
              </a:rPr>
              <a:t>SEV(T+, </a:t>
            </a:r>
            <a:r>
              <a:rPr lang="en-US" sz="2400" b="1" i="1" dirty="0">
                <a:latin typeface="Arial"/>
                <a:cs typeface="Arial"/>
              </a:rPr>
              <a:t>d(x</a:t>
            </a:r>
            <a:r>
              <a:rPr lang="en-US" sz="2400" b="1" baseline="-25000" dirty="0">
                <a:latin typeface="Arial"/>
                <a:cs typeface="Arial"/>
              </a:rPr>
              <a:t>0</a:t>
            </a:r>
            <a:r>
              <a:rPr lang="en-US" sz="2400" b="1" i="1" dirty="0">
                <a:latin typeface="Arial"/>
                <a:cs typeface="Arial"/>
              </a:rPr>
              <a:t>), claim C)</a:t>
            </a:r>
            <a:br>
              <a:rPr lang="en-GB" sz="2400" dirty="0">
                <a:latin typeface="Arial"/>
                <a:cs typeface="Arial"/>
              </a:rPr>
            </a:br>
            <a:endParaRPr lang="en-US" sz="2400" dirty="0">
              <a:latin typeface="Arial"/>
              <a:cs typeface="Arial"/>
            </a:endParaRPr>
          </a:p>
        </p:txBody>
      </p:sp>
      <p:sp>
        <p:nvSpPr>
          <p:cNvPr id="3" name="Content Placeholder 2"/>
          <p:cNvSpPr>
            <a:spLocks noGrp="1"/>
          </p:cNvSpPr>
          <p:nvPr>
            <p:ph idx="1"/>
          </p:nvPr>
        </p:nvSpPr>
        <p:spPr>
          <a:xfrm>
            <a:off x="797265" y="1642533"/>
            <a:ext cx="7426960" cy="4531744"/>
          </a:xfrm>
        </p:spPr>
        <p:txBody>
          <a:bodyPr>
            <a:normAutofit fontScale="92500"/>
          </a:bodyPr>
          <a:lstStyle/>
          <a:p>
            <a:pPr marL="0" indent="0">
              <a:buNone/>
            </a:pPr>
            <a:r>
              <a:rPr lang="en-US" dirty="0">
                <a:latin typeface="Arial"/>
                <a:cs typeface="Arial"/>
              </a:rPr>
              <a:t>Normal testing: </a:t>
            </a:r>
            <a:r>
              <a:rPr lang="en-US" i="1" dirty="0">
                <a:latin typeface="Arial"/>
                <a:cs typeface="Arial"/>
              </a:rPr>
              <a:t>H</a:t>
            </a:r>
            <a:r>
              <a:rPr lang="en-US" baseline="-25000" dirty="0">
                <a:latin typeface="Arial"/>
                <a:cs typeface="Arial"/>
              </a:rPr>
              <a:t>0</a:t>
            </a:r>
            <a:r>
              <a:rPr lang="en-US" dirty="0">
                <a:latin typeface="Arial"/>
                <a:cs typeface="Arial"/>
              </a:rPr>
              <a:t>: μ ≤ μ</a:t>
            </a:r>
            <a:r>
              <a:rPr lang="en-US" baseline="-25000" dirty="0">
                <a:latin typeface="Arial"/>
                <a:cs typeface="Arial"/>
              </a:rPr>
              <a:t>0</a:t>
            </a:r>
            <a:r>
              <a:rPr lang="en-US" dirty="0">
                <a:latin typeface="Arial"/>
                <a:cs typeface="Arial"/>
              </a:rPr>
              <a:t> vs. </a:t>
            </a:r>
            <a:r>
              <a:rPr lang="en-US" i="1" dirty="0">
                <a:latin typeface="Arial"/>
                <a:cs typeface="Arial"/>
              </a:rPr>
              <a:t>H</a:t>
            </a:r>
            <a:r>
              <a:rPr lang="en-US" baseline="-25000" dirty="0">
                <a:latin typeface="Arial"/>
                <a:cs typeface="Arial"/>
              </a:rPr>
              <a:t>1</a:t>
            </a:r>
            <a:r>
              <a:rPr lang="en-US" dirty="0">
                <a:latin typeface="Arial"/>
                <a:cs typeface="Arial"/>
              </a:rPr>
              <a:t>: μ &gt; μ</a:t>
            </a:r>
            <a:r>
              <a:rPr lang="en-US" baseline="-25000" dirty="0">
                <a:latin typeface="Arial"/>
                <a:cs typeface="Arial"/>
              </a:rPr>
              <a:t>0</a:t>
            </a:r>
            <a:r>
              <a:rPr lang="en-US" dirty="0">
                <a:latin typeface="Arial"/>
                <a:cs typeface="Arial"/>
              </a:rPr>
              <a:t> known σ; discrepancy parameter γ; μ</a:t>
            </a:r>
            <a:r>
              <a:rPr lang="en-US" baseline="-25000" dirty="0">
                <a:latin typeface="Arial"/>
                <a:cs typeface="Arial"/>
              </a:rPr>
              <a:t>1</a:t>
            </a:r>
            <a:r>
              <a:rPr lang="en-US" dirty="0">
                <a:latin typeface="Arial"/>
                <a:cs typeface="Arial"/>
              </a:rPr>
              <a:t> = μ</a:t>
            </a:r>
            <a:r>
              <a:rPr lang="en-US" baseline="-25000" dirty="0">
                <a:latin typeface="Arial"/>
                <a:cs typeface="Arial"/>
              </a:rPr>
              <a:t>0</a:t>
            </a:r>
            <a:r>
              <a:rPr lang="en-US" dirty="0">
                <a:latin typeface="Arial"/>
                <a:cs typeface="Arial"/>
              </a:rPr>
              <a:t> +γ; </a:t>
            </a:r>
            <a:r>
              <a:rPr lang="en-US" i="1" dirty="0">
                <a:latin typeface="Arial"/>
                <a:cs typeface="Arial"/>
              </a:rPr>
              <a:t>d</a:t>
            </a:r>
            <a:r>
              <a:rPr lang="en-US" baseline="-25000" dirty="0">
                <a:latin typeface="Arial"/>
                <a:cs typeface="Arial"/>
              </a:rPr>
              <a:t>0</a:t>
            </a:r>
            <a:r>
              <a:rPr lang="en-US" i="1" dirty="0">
                <a:latin typeface="Arial"/>
                <a:cs typeface="Arial"/>
              </a:rPr>
              <a:t> = d(</a:t>
            </a:r>
            <a:r>
              <a:rPr lang="en-US" b="1" i="1" dirty="0">
                <a:latin typeface="Arial"/>
                <a:cs typeface="Arial"/>
              </a:rPr>
              <a:t>x</a:t>
            </a:r>
            <a:r>
              <a:rPr lang="en-US" baseline="-25000" dirty="0">
                <a:latin typeface="Arial"/>
                <a:cs typeface="Arial"/>
              </a:rPr>
              <a:t>0</a:t>
            </a:r>
            <a:r>
              <a:rPr lang="en-US" i="1" dirty="0">
                <a:latin typeface="Arial"/>
                <a:cs typeface="Arial"/>
              </a:rPr>
              <a:t>) (observed value of test statistic) √n(M - </a:t>
            </a:r>
            <a:r>
              <a:rPr lang="en-US" dirty="0">
                <a:latin typeface="Arial"/>
                <a:cs typeface="Arial"/>
              </a:rPr>
              <a:t>μ</a:t>
            </a:r>
            <a:r>
              <a:rPr lang="en-US" baseline="-25000" dirty="0">
                <a:latin typeface="Arial"/>
                <a:cs typeface="Arial"/>
              </a:rPr>
              <a:t>0</a:t>
            </a:r>
            <a:r>
              <a:rPr lang="en-US" i="1" dirty="0">
                <a:latin typeface="Arial"/>
                <a:cs typeface="Arial"/>
              </a:rPr>
              <a:t>)/</a:t>
            </a:r>
            <a:r>
              <a:rPr lang="en-US" dirty="0">
                <a:latin typeface="Arial"/>
                <a:cs typeface="Arial"/>
              </a:rPr>
              <a:t>σ</a:t>
            </a:r>
            <a:endParaRPr lang="en-GB" dirty="0">
              <a:latin typeface="Arial"/>
              <a:cs typeface="Arial"/>
            </a:endParaRPr>
          </a:p>
          <a:p>
            <a:pPr marL="0" indent="0">
              <a:buNone/>
            </a:pPr>
            <a:r>
              <a:rPr lang="en-US" b="1" i="1" dirty="0">
                <a:latin typeface="Arial"/>
                <a:cs typeface="Arial"/>
              </a:rPr>
              <a:t> </a:t>
            </a:r>
            <a:endParaRPr lang="en-GB" dirty="0">
              <a:latin typeface="Arial"/>
              <a:cs typeface="Arial"/>
            </a:endParaRPr>
          </a:p>
          <a:p>
            <a:pPr marL="0" indent="0">
              <a:buNone/>
            </a:pPr>
            <a:r>
              <a:rPr lang="en-US" b="1" i="1" dirty="0">
                <a:latin typeface="Arial"/>
                <a:cs typeface="Arial"/>
              </a:rPr>
              <a:t>SIR</a:t>
            </a:r>
            <a:r>
              <a:rPr lang="en-US" b="1" dirty="0">
                <a:latin typeface="Arial"/>
                <a:cs typeface="Arial"/>
              </a:rPr>
              <a:t>:</a:t>
            </a:r>
            <a:r>
              <a:rPr lang="en-US" dirty="0">
                <a:latin typeface="Arial"/>
                <a:cs typeface="Arial"/>
              </a:rPr>
              <a:t> (Severity Interpretation with low P-values)</a:t>
            </a:r>
            <a:endParaRPr lang="en-GB" dirty="0">
              <a:latin typeface="Arial"/>
              <a:cs typeface="Arial"/>
            </a:endParaRPr>
          </a:p>
          <a:p>
            <a:pPr>
              <a:buClrTx/>
              <a:buSzPct val="100000"/>
              <a:buFont typeface="Arial"/>
              <a:buChar char="•"/>
            </a:pPr>
            <a:r>
              <a:rPr lang="en-US" dirty="0">
                <a:latin typeface="Arial"/>
                <a:cs typeface="Arial"/>
              </a:rPr>
              <a:t> (a): (</a:t>
            </a:r>
            <a:r>
              <a:rPr lang="en-US" i="1" dirty="0">
                <a:latin typeface="Arial"/>
                <a:cs typeface="Arial"/>
              </a:rPr>
              <a:t>high</a:t>
            </a:r>
            <a:r>
              <a:rPr lang="en-US" dirty="0">
                <a:latin typeface="Arial"/>
                <a:cs typeface="Arial"/>
              </a:rPr>
              <a:t>): If there’s a very low probability that so large a d</a:t>
            </a:r>
            <a:r>
              <a:rPr lang="en-US" baseline="-25000" dirty="0">
                <a:latin typeface="Arial"/>
                <a:cs typeface="Arial"/>
              </a:rPr>
              <a:t>0</a:t>
            </a:r>
            <a:r>
              <a:rPr lang="en-US" dirty="0">
                <a:latin typeface="Arial"/>
                <a:cs typeface="Arial"/>
              </a:rPr>
              <a:t> would have resulted, if μ were no greater than μ</a:t>
            </a:r>
            <a:r>
              <a:rPr lang="en-US" baseline="-25000" dirty="0">
                <a:latin typeface="Arial"/>
                <a:cs typeface="Arial"/>
              </a:rPr>
              <a:t>1</a:t>
            </a:r>
            <a:r>
              <a:rPr lang="en-US" dirty="0">
                <a:latin typeface="Arial"/>
                <a:cs typeface="Arial"/>
              </a:rPr>
              <a:t>, then d</a:t>
            </a:r>
            <a:r>
              <a:rPr lang="en-US" baseline="-25000" dirty="0">
                <a:latin typeface="Arial"/>
                <a:cs typeface="Arial"/>
              </a:rPr>
              <a:t>0</a:t>
            </a:r>
            <a:r>
              <a:rPr lang="en-US" dirty="0">
                <a:latin typeface="Arial"/>
                <a:cs typeface="Arial"/>
              </a:rPr>
              <a:t> it indicates μ &gt; μ</a:t>
            </a:r>
            <a:r>
              <a:rPr lang="en-US" baseline="-25000" dirty="0">
                <a:latin typeface="Arial"/>
                <a:cs typeface="Arial"/>
              </a:rPr>
              <a:t>1</a:t>
            </a:r>
            <a:r>
              <a:rPr lang="en-US" dirty="0">
                <a:latin typeface="Arial"/>
                <a:cs typeface="Arial"/>
              </a:rPr>
              <a:t>: SEV(μ &gt; μ</a:t>
            </a:r>
            <a:r>
              <a:rPr lang="en-US" baseline="-25000" dirty="0">
                <a:latin typeface="Arial"/>
                <a:cs typeface="Arial"/>
              </a:rPr>
              <a:t>1</a:t>
            </a:r>
            <a:r>
              <a:rPr lang="en-US" dirty="0">
                <a:latin typeface="Arial"/>
                <a:cs typeface="Arial"/>
              </a:rPr>
              <a:t>) is high.</a:t>
            </a:r>
            <a:endParaRPr lang="en-GB" dirty="0">
              <a:latin typeface="Arial"/>
              <a:cs typeface="Arial"/>
            </a:endParaRPr>
          </a:p>
          <a:p>
            <a:pPr>
              <a:buClrTx/>
              <a:buSzPct val="100000"/>
              <a:buFont typeface="Arial"/>
              <a:buChar char="•"/>
            </a:pPr>
            <a:endParaRPr lang="en-GB" dirty="0">
              <a:latin typeface="Arial"/>
              <a:cs typeface="Arial"/>
            </a:endParaRPr>
          </a:p>
          <a:p>
            <a:pPr>
              <a:buClrTx/>
              <a:buSzPct val="100000"/>
              <a:buFont typeface="Arial"/>
              <a:buChar char="•"/>
            </a:pPr>
            <a:r>
              <a:rPr lang="en-US" dirty="0">
                <a:latin typeface="Arial"/>
                <a:cs typeface="Arial"/>
              </a:rPr>
              <a:t> (b): (</a:t>
            </a:r>
            <a:r>
              <a:rPr lang="en-US" i="1" dirty="0">
                <a:latin typeface="Arial"/>
                <a:cs typeface="Arial"/>
              </a:rPr>
              <a:t>low</a:t>
            </a:r>
            <a:r>
              <a:rPr lang="en-US" dirty="0">
                <a:latin typeface="Arial"/>
                <a:cs typeface="Arial"/>
              </a:rPr>
              <a:t>) If there is a fairly high probability that d</a:t>
            </a:r>
            <a:r>
              <a:rPr lang="en-US" b="1" baseline="-25000" dirty="0">
                <a:latin typeface="Arial"/>
                <a:cs typeface="Arial"/>
              </a:rPr>
              <a:t>0</a:t>
            </a:r>
            <a:r>
              <a:rPr lang="en-US" dirty="0">
                <a:latin typeface="Arial"/>
                <a:cs typeface="Arial"/>
              </a:rPr>
              <a:t> would have been larger than it is, even if μ = μ</a:t>
            </a:r>
            <a:r>
              <a:rPr lang="en-US" baseline="-25000" dirty="0">
                <a:latin typeface="Arial"/>
                <a:cs typeface="Arial"/>
              </a:rPr>
              <a:t>1</a:t>
            </a:r>
            <a:r>
              <a:rPr lang="en-US" dirty="0">
                <a:latin typeface="Arial"/>
                <a:cs typeface="Arial"/>
              </a:rPr>
              <a:t>, then d</a:t>
            </a:r>
            <a:r>
              <a:rPr lang="en-US" b="1" baseline="-25000" dirty="0">
                <a:latin typeface="Arial"/>
                <a:cs typeface="Arial"/>
              </a:rPr>
              <a:t>0</a:t>
            </a:r>
            <a:r>
              <a:rPr lang="en-US" dirty="0">
                <a:latin typeface="Arial"/>
                <a:cs typeface="Arial"/>
              </a:rPr>
              <a:t> is </a:t>
            </a:r>
            <a:r>
              <a:rPr lang="en-US" i="1" dirty="0">
                <a:latin typeface="Arial"/>
                <a:cs typeface="Arial"/>
              </a:rPr>
              <a:t>not</a:t>
            </a:r>
            <a:r>
              <a:rPr lang="en-US" dirty="0">
                <a:latin typeface="Arial"/>
                <a:cs typeface="Arial"/>
              </a:rPr>
              <a:t> a good indication μ &gt; μ</a:t>
            </a:r>
            <a:r>
              <a:rPr lang="en-US" baseline="-25000" dirty="0">
                <a:latin typeface="Arial"/>
                <a:cs typeface="Arial"/>
              </a:rPr>
              <a:t>1</a:t>
            </a:r>
            <a:r>
              <a:rPr lang="en-US" dirty="0">
                <a:latin typeface="Arial"/>
                <a:cs typeface="Arial"/>
              </a:rPr>
              <a:t>: SEV(μ &gt; μ</a:t>
            </a:r>
            <a:r>
              <a:rPr lang="en-US" baseline="-25000" dirty="0">
                <a:latin typeface="Arial"/>
                <a:cs typeface="Arial"/>
              </a:rPr>
              <a:t>1</a:t>
            </a:r>
            <a:r>
              <a:rPr lang="en-US" dirty="0">
                <a:latin typeface="Arial"/>
                <a:cs typeface="Arial"/>
              </a:rPr>
              <a:t>) is low.</a:t>
            </a:r>
            <a:endParaRPr lang="en-GB" dirty="0">
              <a:latin typeface="Arial"/>
              <a:cs typeface="Arial"/>
            </a:endParaRPr>
          </a:p>
        </p:txBody>
      </p:sp>
      <p:sp>
        <p:nvSpPr>
          <p:cNvPr id="4" name="Slide Number Placeholder 3"/>
          <p:cNvSpPr>
            <a:spLocks noGrp="1"/>
          </p:cNvSpPr>
          <p:nvPr>
            <p:ph type="sldNum" sz="quarter" idx="12"/>
          </p:nvPr>
        </p:nvSpPr>
        <p:spPr/>
        <p:txBody>
          <a:bodyPr/>
          <a:lstStyle/>
          <a:p>
            <a:fld id="{651FC063-5EA9-49AF-AFAF-D68C9E82B23B}" type="slidenum">
              <a:rPr lang="en-US" smtClean="0"/>
              <a:pPr/>
              <a:t>45</a:t>
            </a:fld>
            <a:endParaRPr lang="en-US" dirty="0"/>
          </a:p>
        </p:txBody>
      </p:sp>
    </p:spTree>
    <p:extLst>
      <p:ext uri="{BB962C8B-B14F-4D97-AF65-F5344CB8AC3E}">
        <p14:creationId xmlns:p14="http://schemas.microsoft.com/office/powerpoint/2010/main" val="401799677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63039" y="897468"/>
            <a:ext cx="6761186" cy="5046132"/>
          </a:xfrm>
        </p:spPr>
        <p:txBody>
          <a:bodyPr>
            <a:normAutofit/>
          </a:bodyPr>
          <a:lstStyle/>
          <a:p>
            <a:pPr marL="0" indent="0">
              <a:buNone/>
            </a:pPr>
            <a:r>
              <a:rPr lang="en-US" b="1" i="1" dirty="0">
                <a:latin typeface="Arial"/>
                <a:cs typeface="Arial"/>
              </a:rPr>
              <a:t>SIN</a:t>
            </a:r>
            <a:r>
              <a:rPr lang="en-US" b="1" dirty="0">
                <a:latin typeface="Arial"/>
                <a:cs typeface="Arial"/>
              </a:rPr>
              <a:t>:</a:t>
            </a:r>
            <a:r>
              <a:rPr lang="en-US" dirty="0">
                <a:latin typeface="Arial"/>
                <a:cs typeface="Arial"/>
              </a:rPr>
              <a:t> (Severity Interpretation for Negative results)</a:t>
            </a:r>
            <a:br>
              <a:rPr lang="en-US" dirty="0">
                <a:latin typeface="Arial"/>
                <a:cs typeface="Arial"/>
              </a:rPr>
            </a:br>
            <a:endParaRPr lang="en-GB" dirty="0">
              <a:latin typeface="Arial"/>
              <a:cs typeface="Arial"/>
            </a:endParaRPr>
          </a:p>
          <a:p>
            <a:pPr>
              <a:buClrTx/>
              <a:buSzPct val="100000"/>
              <a:buFont typeface="Arial"/>
              <a:buChar char="•"/>
            </a:pPr>
            <a:r>
              <a:rPr lang="en-US" dirty="0">
                <a:latin typeface="Arial"/>
                <a:cs typeface="Arial"/>
              </a:rPr>
              <a:t> (a): </a:t>
            </a:r>
            <a:r>
              <a:rPr lang="en-US" i="1" dirty="0">
                <a:latin typeface="Arial"/>
                <a:cs typeface="Arial"/>
              </a:rPr>
              <a:t>(high)</a:t>
            </a:r>
            <a:r>
              <a:rPr lang="en-US" dirty="0">
                <a:latin typeface="Arial"/>
                <a:cs typeface="Arial"/>
              </a:rPr>
              <a:t> If there is a very </a:t>
            </a:r>
            <a:r>
              <a:rPr lang="en-US" i="1" dirty="0">
                <a:latin typeface="Arial"/>
                <a:cs typeface="Arial"/>
              </a:rPr>
              <a:t>high</a:t>
            </a:r>
            <a:r>
              <a:rPr lang="en-US" dirty="0">
                <a:latin typeface="Arial"/>
                <a:cs typeface="Arial"/>
              </a:rPr>
              <a:t> probability that d</a:t>
            </a:r>
            <a:r>
              <a:rPr lang="en-US" baseline="-25000" dirty="0">
                <a:latin typeface="Arial"/>
                <a:cs typeface="Arial"/>
              </a:rPr>
              <a:t>0</a:t>
            </a:r>
            <a:r>
              <a:rPr lang="en-US" dirty="0">
                <a:latin typeface="Arial"/>
                <a:cs typeface="Arial"/>
              </a:rPr>
              <a:t> would have been larger than it is, were μ &gt; μ</a:t>
            </a:r>
            <a:r>
              <a:rPr lang="en-US" baseline="-25000" dirty="0">
                <a:latin typeface="Arial"/>
                <a:cs typeface="Arial"/>
              </a:rPr>
              <a:t>1</a:t>
            </a:r>
            <a:r>
              <a:rPr lang="en-US" dirty="0">
                <a:latin typeface="Arial"/>
                <a:cs typeface="Arial"/>
              </a:rPr>
              <a:t>, then μ ≤ μ</a:t>
            </a:r>
            <a:r>
              <a:rPr lang="en-US" baseline="-25000" dirty="0">
                <a:latin typeface="Arial"/>
                <a:cs typeface="Arial"/>
              </a:rPr>
              <a:t>1</a:t>
            </a:r>
            <a:r>
              <a:rPr lang="en-US" dirty="0">
                <a:latin typeface="Arial"/>
                <a:cs typeface="Arial"/>
              </a:rPr>
              <a:t> passes the test with </a:t>
            </a:r>
            <a:r>
              <a:rPr lang="en-US" i="1" dirty="0">
                <a:latin typeface="Arial"/>
                <a:cs typeface="Arial"/>
              </a:rPr>
              <a:t>high</a:t>
            </a:r>
            <a:r>
              <a:rPr lang="en-US" dirty="0">
                <a:latin typeface="Arial"/>
                <a:cs typeface="Arial"/>
              </a:rPr>
              <a:t> severity: SEV(μ ≤ μ</a:t>
            </a:r>
            <a:r>
              <a:rPr lang="en-US" baseline="-25000" dirty="0">
                <a:latin typeface="Arial"/>
                <a:cs typeface="Arial"/>
              </a:rPr>
              <a:t>1</a:t>
            </a:r>
            <a:r>
              <a:rPr lang="en-US" dirty="0">
                <a:latin typeface="Arial"/>
                <a:cs typeface="Arial"/>
              </a:rPr>
              <a:t>) is high.</a:t>
            </a:r>
            <a:endParaRPr lang="en-GB" dirty="0">
              <a:latin typeface="Arial"/>
              <a:cs typeface="Arial"/>
            </a:endParaRPr>
          </a:p>
          <a:p>
            <a:pPr>
              <a:buClrTx/>
              <a:buSzPct val="100000"/>
              <a:buFont typeface="Arial"/>
              <a:buChar char="•"/>
            </a:pPr>
            <a:endParaRPr lang="en-GB" dirty="0">
              <a:latin typeface="Arial"/>
              <a:cs typeface="Arial"/>
            </a:endParaRPr>
          </a:p>
          <a:p>
            <a:pPr>
              <a:buClrTx/>
              <a:buSzPct val="100000"/>
              <a:buFont typeface="Arial"/>
              <a:buChar char="•"/>
            </a:pPr>
            <a:r>
              <a:rPr lang="en-US" dirty="0">
                <a:latin typeface="Arial"/>
                <a:cs typeface="Arial"/>
              </a:rPr>
              <a:t> (b): (</a:t>
            </a:r>
            <a:r>
              <a:rPr lang="en-US" i="1" dirty="0">
                <a:latin typeface="Arial"/>
                <a:cs typeface="Arial"/>
              </a:rPr>
              <a:t>low</a:t>
            </a:r>
            <a:r>
              <a:rPr lang="en-US" dirty="0">
                <a:latin typeface="Arial"/>
                <a:cs typeface="Arial"/>
              </a:rPr>
              <a:t>) If there is a </a:t>
            </a:r>
            <a:r>
              <a:rPr lang="en-US" i="1" dirty="0">
                <a:latin typeface="Arial"/>
                <a:cs typeface="Arial"/>
              </a:rPr>
              <a:t>low</a:t>
            </a:r>
            <a:r>
              <a:rPr lang="en-US" dirty="0">
                <a:latin typeface="Arial"/>
                <a:cs typeface="Arial"/>
              </a:rPr>
              <a:t> probability that d</a:t>
            </a:r>
            <a:r>
              <a:rPr lang="en-US" baseline="-25000" dirty="0">
                <a:latin typeface="Arial"/>
                <a:cs typeface="Arial"/>
              </a:rPr>
              <a:t>0</a:t>
            </a:r>
            <a:r>
              <a:rPr lang="en-US" dirty="0">
                <a:latin typeface="Arial"/>
                <a:cs typeface="Arial"/>
              </a:rPr>
              <a:t> would have been larger than it is, even if μ &gt; μ</a:t>
            </a:r>
            <a:r>
              <a:rPr lang="en-US" baseline="-25000" dirty="0">
                <a:latin typeface="Arial"/>
                <a:cs typeface="Arial"/>
              </a:rPr>
              <a:t>1</a:t>
            </a:r>
            <a:r>
              <a:rPr lang="en-US" dirty="0">
                <a:latin typeface="Arial"/>
                <a:cs typeface="Arial"/>
              </a:rPr>
              <a:t>, then μ ≤ μ</a:t>
            </a:r>
            <a:r>
              <a:rPr lang="en-US" baseline="-25000" dirty="0">
                <a:latin typeface="Arial"/>
                <a:cs typeface="Arial"/>
              </a:rPr>
              <a:t>1</a:t>
            </a:r>
            <a:r>
              <a:rPr lang="en-US" dirty="0">
                <a:latin typeface="Arial"/>
                <a:cs typeface="Arial"/>
              </a:rPr>
              <a:t> passes with </a:t>
            </a:r>
            <a:r>
              <a:rPr lang="en-US" i="1" dirty="0">
                <a:latin typeface="Arial"/>
                <a:cs typeface="Arial"/>
              </a:rPr>
              <a:t>low</a:t>
            </a:r>
            <a:r>
              <a:rPr lang="en-US" dirty="0">
                <a:latin typeface="Arial"/>
                <a:cs typeface="Arial"/>
              </a:rPr>
              <a:t> severity: SEV(μ ≤ μ</a:t>
            </a:r>
            <a:r>
              <a:rPr lang="en-US" baseline="-25000" dirty="0">
                <a:latin typeface="Arial"/>
                <a:cs typeface="Arial"/>
              </a:rPr>
              <a:t>1</a:t>
            </a:r>
            <a:r>
              <a:rPr lang="en-US" dirty="0">
                <a:latin typeface="Arial"/>
                <a:cs typeface="Arial"/>
              </a:rPr>
              <a:t>) is low</a:t>
            </a:r>
            <a:r>
              <a:rPr lang="en-US" dirty="0"/>
              <a:t>.</a:t>
            </a:r>
            <a:endParaRPr lang="en-GB" dirty="0"/>
          </a:p>
          <a:p>
            <a:endParaRPr lang="en-US" dirty="0"/>
          </a:p>
        </p:txBody>
      </p:sp>
      <p:sp>
        <p:nvSpPr>
          <p:cNvPr id="4" name="Slide Number Placeholder 3"/>
          <p:cNvSpPr>
            <a:spLocks noGrp="1"/>
          </p:cNvSpPr>
          <p:nvPr>
            <p:ph type="sldNum" sz="quarter" idx="12"/>
          </p:nvPr>
        </p:nvSpPr>
        <p:spPr/>
        <p:txBody>
          <a:bodyPr/>
          <a:lstStyle/>
          <a:p>
            <a:fld id="{651FC063-5EA9-49AF-AFAF-D68C9E82B23B}" type="slidenum">
              <a:rPr lang="en-US" smtClean="0"/>
              <a:pPr/>
              <a:t>46</a:t>
            </a:fld>
            <a:endParaRPr lang="en-US" dirty="0"/>
          </a:p>
        </p:txBody>
      </p:sp>
    </p:spTree>
    <p:extLst>
      <p:ext uri="{BB962C8B-B14F-4D97-AF65-F5344CB8AC3E}">
        <p14:creationId xmlns:p14="http://schemas.microsoft.com/office/powerpoint/2010/main" val="213654239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9067" y="863600"/>
            <a:ext cx="7225158" cy="5147733"/>
          </a:xfrm>
        </p:spPr>
        <p:txBody>
          <a:bodyPr>
            <a:normAutofit fontScale="92500"/>
          </a:bodyPr>
          <a:lstStyle/>
          <a:p>
            <a:pPr marL="0" indent="0" algn="ctr">
              <a:buNone/>
            </a:pPr>
            <a:r>
              <a:rPr lang="en-US" b="1" dirty="0">
                <a:latin typeface="Arial"/>
                <a:cs typeface="Arial"/>
              </a:rPr>
              <a:t>Hidden Controversies</a:t>
            </a:r>
          </a:p>
          <a:p>
            <a:pPr marL="457200" lvl="0" indent="-457200">
              <a:buClrTx/>
              <a:buSzPct val="100000"/>
              <a:buAutoNum type="arabicPeriod"/>
            </a:pPr>
            <a:r>
              <a:rPr lang="en-US" b="1" dirty="0">
                <a:latin typeface="Arial"/>
                <a:cs typeface="Arial"/>
              </a:rPr>
              <a:t>The Statistics Wars</a:t>
            </a:r>
            <a:r>
              <a:rPr lang="en-US" dirty="0">
                <a:latin typeface="Arial"/>
                <a:cs typeface="Arial"/>
              </a:rPr>
              <a:t>: Age-old abuses, fallacies of statistics (Bayesian-frequentist, Fisher-N-P debates) simmer below todays debates; reformulations of frequentist methods are ignored</a:t>
            </a:r>
            <a:endParaRPr lang="en-GB" dirty="0">
              <a:latin typeface="Arial"/>
              <a:cs typeface="Arial"/>
            </a:endParaRPr>
          </a:p>
          <a:p>
            <a:pPr marL="457200" lvl="0" indent="-457200">
              <a:buClrTx/>
              <a:buSzPct val="100000"/>
              <a:buAutoNum type="arabicPeriod"/>
            </a:pPr>
            <a:r>
              <a:rPr lang="en-US" b="1" dirty="0">
                <a:latin typeface="Arial"/>
                <a:cs typeface="Arial"/>
              </a:rPr>
              <a:t>Replication Paradoxes</a:t>
            </a:r>
            <a:r>
              <a:rPr lang="en-US" dirty="0">
                <a:latin typeface="Arial"/>
                <a:cs typeface="Arial"/>
              </a:rPr>
              <a:t>: While a major source of handwringing stem from biasing selection effects—cherry picking, data dredging, trying and trying again, some reforms and preferred alternatives conflict with the needed error control.</a:t>
            </a:r>
            <a:endParaRPr lang="en-GB" dirty="0">
              <a:latin typeface="Arial"/>
              <a:cs typeface="Arial"/>
            </a:endParaRPr>
          </a:p>
          <a:p>
            <a:pPr marL="0" lvl="0" indent="0">
              <a:buNone/>
            </a:pPr>
            <a:r>
              <a:rPr lang="en-US" b="1" dirty="0">
                <a:latin typeface="Arial"/>
                <a:cs typeface="Arial"/>
              </a:rPr>
              <a:t>3</a:t>
            </a:r>
            <a:r>
              <a:rPr lang="en-US" dirty="0">
                <a:latin typeface="Arial"/>
                <a:cs typeface="Arial"/>
              </a:rPr>
              <a:t>. </a:t>
            </a:r>
            <a:r>
              <a:rPr lang="en-US" b="1" dirty="0">
                <a:latin typeface="Arial"/>
                <a:cs typeface="Arial"/>
              </a:rPr>
              <a:t>Underlying assumptions </a:t>
            </a:r>
            <a:r>
              <a:rPr lang="en-US" dirty="0">
                <a:latin typeface="Arial"/>
                <a:cs typeface="Arial"/>
              </a:rPr>
              <a:t>and their violations </a:t>
            </a:r>
            <a:endParaRPr lang="en-GB" dirty="0">
              <a:latin typeface="Arial"/>
              <a:cs typeface="Arial"/>
            </a:endParaRPr>
          </a:p>
          <a:p>
            <a:pPr>
              <a:buClrTx/>
              <a:buSzPct val="100000"/>
              <a:buFont typeface="Arial"/>
              <a:buChar char="•"/>
            </a:pPr>
            <a:r>
              <a:rPr lang="en-US" dirty="0">
                <a:latin typeface="Arial"/>
                <a:cs typeface="Arial"/>
              </a:rPr>
              <a:t>    A) statistical model assumptions</a:t>
            </a:r>
            <a:endParaRPr lang="en-GB" dirty="0">
              <a:latin typeface="Arial"/>
              <a:cs typeface="Arial"/>
            </a:endParaRPr>
          </a:p>
          <a:p>
            <a:pPr>
              <a:buClrTx/>
              <a:buSzPct val="100000"/>
              <a:buFont typeface="Arial"/>
              <a:buChar char="•"/>
            </a:pPr>
            <a:r>
              <a:rPr lang="en-US" dirty="0">
                <a:latin typeface="Arial"/>
                <a:cs typeface="Arial"/>
              </a:rPr>
              <a:t>    B) links from experiments, measurements &amp; statistical inferences to substantive questions</a:t>
            </a:r>
            <a:endParaRPr lang="en-GB" dirty="0">
              <a:latin typeface="Arial"/>
              <a:cs typeface="Arial"/>
            </a:endParaRPr>
          </a:p>
        </p:txBody>
      </p:sp>
      <p:sp>
        <p:nvSpPr>
          <p:cNvPr id="4" name="Slide Number Placeholder 3"/>
          <p:cNvSpPr>
            <a:spLocks noGrp="1"/>
          </p:cNvSpPr>
          <p:nvPr>
            <p:ph type="sldNum" sz="quarter" idx="12"/>
          </p:nvPr>
        </p:nvSpPr>
        <p:spPr/>
        <p:txBody>
          <a:bodyPr/>
          <a:lstStyle/>
          <a:p>
            <a:fld id="{651FC063-5EA9-49AF-AFAF-D68C9E82B23B}" type="slidenum">
              <a:rPr lang="en-US" smtClean="0"/>
              <a:pPr/>
              <a:t>47</a:t>
            </a:fld>
            <a:endParaRPr lang="en-US" dirty="0"/>
          </a:p>
        </p:txBody>
      </p:sp>
    </p:spTree>
    <p:extLst>
      <p:ext uri="{BB962C8B-B14F-4D97-AF65-F5344CB8AC3E}">
        <p14:creationId xmlns:p14="http://schemas.microsoft.com/office/powerpoint/2010/main" val="2013477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3" y="755611"/>
            <a:ext cx="7958667" cy="5628256"/>
          </a:xfrm>
        </p:spPr>
        <p:txBody>
          <a:bodyPr>
            <a:normAutofit lnSpcReduction="10000"/>
          </a:bodyPr>
          <a:lstStyle/>
          <a:p>
            <a:pPr lvl="0">
              <a:spcAft>
                <a:spcPts val="1200"/>
              </a:spcAft>
              <a:buClrTx/>
              <a:buSzPct val="100000"/>
              <a:buFont typeface="Arial"/>
              <a:buChar char="•"/>
            </a:pPr>
            <a:r>
              <a:rPr lang="en-US" dirty="0">
                <a:latin typeface="Arial"/>
                <a:cs typeface="Arial"/>
              </a:rPr>
              <a:t>Recognize different roles of probability: </a:t>
            </a:r>
            <a:r>
              <a:rPr lang="en-US" b="1" dirty="0" err="1">
                <a:latin typeface="Arial"/>
                <a:cs typeface="Arial"/>
              </a:rPr>
              <a:t>probabilism</a:t>
            </a:r>
            <a:r>
              <a:rPr lang="en-US" dirty="0">
                <a:latin typeface="Arial"/>
                <a:cs typeface="Arial"/>
              </a:rPr>
              <a:t>, long run </a:t>
            </a:r>
            <a:r>
              <a:rPr lang="en-US" b="1" dirty="0">
                <a:latin typeface="Arial"/>
                <a:cs typeface="Arial"/>
              </a:rPr>
              <a:t>performance</a:t>
            </a:r>
            <a:r>
              <a:rPr lang="en-US" dirty="0">
                <a:latin typeface="Arial"/>
                <a:cs typeface="Arial"/>
              </a:rPr>
              <a:t>, </a:t>
            </a:r>
            <a:r>
              <a:rPr lang="en-US" b="1" dirty="0" err="1">
                <a:latin typeface="Arial"/>
                <a:cs typeface="Arial"/>
              </a:rPr>
              <a:t>probativism</a:t>
            </a:r>
            <a:r>
              <a:rPr lang="en-US" dirty="0">
                <a:latin typeface="Arial"/>
                <a:cs typeface="Arial"/>
              </a:rPr>
              <a:t> (severe testing)</a:t>
            </a:r>
          </a:p>
          <a:p>
            <a:pPr>
              <a:spcAft>
                <a:spcPts val="1200"/>
              </a:spcAft>
              <a:buClrTx/>
              <a:buSzPct val="100000"/>
              <a:buFont typeface="Arial"/>
              <a:buChar char="•"/>
            </a:pPr>
            <a:r>
              <a:rPr lang="en-US" dirty="0">
                <a:latin typeface="Arial"/>
                <a:cs typeface="Arial"/>
              </a:rPr>
              <a:t> Move away from cookbook stat–long deplored–but don’t expect agreement on numbers from evaluations of different things (P-values, posteriors)</a:t>
            </a:r>
          </a:p>
          <a:p>
            <a:pPr>
              <a:spcAft>
                <a:spcPts val="1200"/>
              </a:spcAft>
              <a:buClrTx/>
              <a:buSzPct val="100000"/>
              <a:buFont typeface="Arial"/>
              <a:buChar char="•"/>
            </a:pPr>
            <a:r>
              <a:rPr lang="en-US" dirty="0">
                <a:latin typeface="Arial"/>
                <a:cs typeface="Arial"/>
              </a:rPr>
              <a:t> Recognize criticisms &amp; reforms are often based on rival underlying philosophies of evidence</a:t>
            </a:r>
          </a:p>
          <a:p>
            <a:pPr>
              <a:spcAft>
                <a:spcPts val="1200"/>
              </a:spcAft>
              <a:buClrTx/>
              <a:buSzPct val="100000"/>
              <a:buFont typeface="Arial"/>
              <a:buChar char="•"/>
            </a:pPr>
            <a:r>
              <a:rPr lang="en-US" spc="-13" dirty="0">
                <a:solidFill>
                  <a:srgbClr val="222222"/>
                </a:solidFill>
                <a:latin typeface="Arial"/>
                <a:cs typeface="Arial"/>
              </a:rPr>
              <a:t>The</a:t>
            </a:r>
            <a:r>
              <a:rPr lang="en-US" dirty="0">
                <a:solidFill>
                  <a:srgbClr val="222222"/>
                </a:solidFill>
                <a:latin typeface="Arial"/>
                <a:cs typeface="Arial"/>
              </a:rPr>
              <a:t> </a:t>
            </a:r>
            <a:r>
              <a:rPr lang="en-US" spc="-13" dirty="0">
                <a:solidFill>
                  <a:srgbClr val="222222"/>
                </a:solidFill>
                <a:latin typeface="Arial"/>
                <a:cs typeface="Arial"/>
              </a:rPr>
              <a:t>d</a:t>
            </a:r>
            <a:r>
              <a:rPr lang="en-US" dirty="0">
                <a:solidFill>
                  <a:srgbClr val="222222"/>
                </a:solidFill>
                <a:latin typeface="Arial"/>
                <a:cs typeface="Arial"/>
              </a:rPr>
              <a:t>ang</a:t>
            </a:r>
            <a:r>
              <a:rPr lang="en-US" spc="-13" dirty="0">
                <a:solidFill>
                  <a:srgbClr val="222222"/>
                </a:solidFill>
                <a:latin typeface="Arial"/>
                <a:cs typeface="Arial"/>
              </a:rPr>
              <a:t>er</a:t>
            </a:r>
            <a:r>
              <a:rPr lang="en-US" dirty="0">
                <a:solidFill>
                  <a:srgbClr val="222222"/>
                </a:solidFill>
                <a:latin typeface="Arial"/>
                <a:cs typeface="Arial"/>
              </a:rPr>
              <a:t> </a:t>
            </a:r>
            <a:r>
              <a:rPr lang="en-US" spc="-9" dirty="0">
                <a:solidFill>
                  <a:srgbClr val="222222"/>
                </a:solidFill>
                <a:latin typeface="Arial"/>
                <a:cs typeface="Arial"/>
              </a:rPr>
              <a:t>is</a:t>
            </a:r>
            <a:r>
              <a:rPr lang="en-US" dirty="0">
                <a:solidFill>
                  <a:srgbClr val="222222"/>
                </a:solidFill>
                <a:latin typeface="Arial"/>
                <a:cs typeface="Arial"/>
              </a:rPr>
              <a:t> t</a:t>
            </a:r>
            <a:r>
              <a:rPr lang="en-US" spc="-13" dirty="0">
                <a:solidFill>
                  <a:srgbClr val="222222"/>
                </a:solidFill>
                <a:latin typeface="Arial"/>
                <a:cs typeface="Arial"/>
              </a:rPr>
              <a:t>h</a:t>
            </a:r>
            <a:r>
              <a:rPr lang="en-US" dirty="0">
                <a:solidFill>
                  <a:srgbClr val="222222"/>
                </a:solidFill>
                <a:latin typeface="Arial"/>
                <a:cs typeface="Arial"/>
              </a:rPr>
              <a:t>at </a:t>
            </a:r>
            <a:r>
              <a:rPr lang="en-US" spc="-13" dirty="0">
                <a:solidFill>
                  <a:srgbClr val="222222"/>
                </a:solidFill>
                <a:latin typeface="Arial"/>
                <a:cs typeface="Arial"/>
              </a:rPr>
              <a:t>some</a:t>
            </a:r>
            <a:r>
              <a:rPr lang="en-US" dirty="0">
                <a:solidFill>
                  <a:srgbClr val="222222"/>
                </a:solidFill>
                <a:latin typeface="Arial"/>
                <a:cs typeface="Arial"/>
              </a:rPr>
              <a:t> </a:t>
            </a:r>
            <a:r>
              <a:rPr lang="en-US" spc="-13" dirty="0">
                <a:solidFill>
                  <a:srgbClr val="222222"/>
                </a:solidFill>
                <a:latin typeface="Arial"/>
                <a:cs typeface="Arial"/>
              </a:rPr>
              <a:t>reforms</a:t>
            </a:r>
            <a:r>
              <a:rPr lang="en-US" dirty="0">
                <a:solidFill>
                  <a:srgbClr val="222222"/>
                </a:solidFill>
                <a:latin typeface="Arial"/>
                <a:cs typeface="Arial"/>
              </a:rPr>
              <a:t> ma</a:t>
            </a:r>
            <a:r>
              <a:rPr lang="en-US" spc="-13" dirty="0">
                <a:solidFill>
                  <a:srgbClr val="222222"/>
                </a:solidFill>
                <a:latin typeface="Arial"/>
                <a:cs typeface="Arial"/>
              </a:rPr>
              <a:t>y</a:t>
            </a:r>
            <a:r>
              <a:rPr lang="en-US" dirty="0">
                <a:solidFill>
                  <a:srgbClr val="222222"/>
                </a:solidFill>
                <a:latin typeface="Arial"/>
                <a:cs typeface="Arial"/>
              </a:rPr>
              <a:t> </a:t>
            </a:r>
            <a:r>
              <a:rPr lang="en-US" spc="-13" dirty="0">
                <a:solidFill>
                  <a:srgbClr val="222222"/>
                </a:solidFill>
                <a:latin typeface="Arial"/>
                <a:cs typeface="Arial"/>
              </a:rPr>
              <a:t>e</a:t>
            </a:r>
            <a:r>
              <a:rPr lang="en-US" dirty="0">
                <a:solidFill>
                  <a:srgbClr val="222222"/>
                </a:solidFill>
                <a:latin typeface="Arial"/>
                <a:cs typeface="Arial"/>
              </a:rPr>
              <a:t>nabl</a:t>
            </a:r>
            <a:r>
              <a:rPr lang="en-US" spc="-13" dirty="0">
                <a:solidFill>
                  <a:srgbClr val="222222"/>
                </a:solidFill>
                <a:latin typeface="Arial"/>
                <a:cs typeface="Arial"/>
              </a:rPr>
              <a:t>e</a:t>
            </a:r>
            <a:r>
              <a:rPr lang="en-US" dirty="0">
                <a:solidFill>
                  <a:srgbClr val="222222"/>
                </a:solidFill>
                <a:latin typeface="Arial"/>
                <a:cs typeface="Arial"/>
              </a:rPr>
              <a:t> </a:t>
            </a:r>
            <a:r>
              <a:rPr lang="en-US" spc="-9" dirty="0">
                <a:solidFill>
                  <a:srgbClr val="222222"/>
                </a:solidFill>
                <a:latin typeface="Arial"/>
                <a:cs typeface="Arial"/>
              </a:rPr>
              <a:t>r</a:t>
            </a:r>
            <a:r>
              <a:rPr lang="en-US" dirty="0">
                <a:solidFill>
                  <a:srgbClr val="222222"/>
                </a:solidFill>
                <a:latin typeface="Arial"/>
                <a:cs typeface="Arial"/>
              </a:rPr>
              <a:t>at</a:t>
            </a:r>
            <a:r>
              <a:rPr lang="en-US" spc="-13" dirty="0">
                <a:solidFill>
                  <a:srgbClr val="222222"/>
                </a:solidFill>
                <a:latin typeface="Arial"/>
                <a:cs typeface="Arial"/>
              </a:rPr>
              <a:t>her</a:t>
            </a:r>
            <a:r>
              <a:rPr lang="en-US" spc="-9" dirty="0">
                <a:solidFill>
                  <a:srgbClr val="222222"/>
                </a:solidFill>
                <a:latin typeface="Arial"/>
                <a:cs typeface="Arial"/>
              </a:rPr>
              <a:t> </a:t>
            </a:r>
            <a:r>
              <a:rPr lang="en-US" dirty="0">
                <a:solidFill>
                  <a:srgbClr val="222222"/>
                </a:solidFill>
                <a:latin typeface="Arial"/>
                <a:cs typeface="Arial"/>
              </a:rPr>
              <a:t>t</a:t>
            </a:r>
            <a:r>
              <a:rPr lang="en-US" spc="-4" dirty="0">
                <a:solidFill>
                  <a:srgbClr val="222222"/>
                </a:solidFill>
                <a:latin typeface="Arial"/>
                <a:cs typeface="Arial"/>
              </a:rPr>
              <a:t>ha</a:t>
            </a:r>
            <a:r>
              <a:rPr lang="en-US" dirty="0">
                <a:solidFill>
                  <a:srgbClr val="222222"/>
                </a:solidFill>
                <a:latin typeface="Arial"/>
                <a:cs typeface="Arial"/>
              </a:rPr>
              <a:t>n </a:t>
            </a:r>
            <a:r>
              <a:rPr lang="en-US" spc="-13" dirty="0">
                <a:solidFill>
                  <a:srgbClr val="222222"/>
                </a:solidFill>
                <a:latin typeface="Arial"/>
                <a:cs typeface="Arial"/>
              </a:rPr>
              <a:t>direct</a:t>
            </a:r>
            <a:r>
              <a:rPr lang="en-US" dirty="0">
                <a:solidFill>
                  <a:srgbClr val="222222"/>
                </a:solidFill>
                <a:latin typeface="Arial"/>
                <a:cs typeface="Arial"/>
              </a:rPr>
              <a:t>l</a:t>
            </a:r>
            <a:r>
              <a:rPr lang="en-US" spc="-13" dirty="0">
                <a:solidFill>
                  <a:srgbClr val="222222"/>
                </a:solidFill>
                <a:latin typeface="Arial"/>
                <a:cs typeface="Arial"/>
              </a:rPr>
              <a:t>y</a:t>
            </a:r>
            <a:r>
              <a:rPr lang="en-US" dirty="0">
                <a:solidFill>
                  <a:srgbClr val="222222"/>
                </a:solidFill>
                <a:latin typeface="Arial"/>
                <a:cs typeface="Arial"/>
              </a:rPr>
              <a:t> </a:t>
            </a:r>
            <a:r>
              <a:rPr lang="en-US" spc="-13" dirty="0">
                <a:solidFill>
                  <a:srgbClr val="222222"/>
                </a:solidFill>
                <a:latin typeface="Arial"/>
                <a:cs typeface="Arial"/>
              </a:rPr>
              <a:t>reve</a:t>
            </a:r>
            <a:r>
              <a:rPr lang="en-US" spc="-18" dirty="0">
                <a:solidFill>
                  <a:srgbClr val="222222"/>
                </a:solidFill>
                <a:latin typeface="Arial"/>
                <a:cs typeface="Arial"/>
              </a:rPr>
              <a:t>a</a:t>
            </a:r>
            <a:r>
              <a:rPr lang="en-US" dirty="0">
                <a:solidFill>
                  <a:srgbClr val="222222"/>
                </a:solidFill>
                <a:latin typeface="Arial"/>
                <a:cs typeface="Arial"/>
              </a:rPr>
              <a:t>l </a:t>
            </a:r>
            <a:r>
              <a:rPr lang="en-US" spc="-4" dirty="0">
                <a:solidFill>
                  <a:srgbClr val="222222"/>
                </a:solidFill>
                <a:latin typeface="Arial"/>
                <a:cs typeface="Arial"/>
              </a:rPr>
              <a:t>i</a:t>
            </a:r>
            <a:r>
              <a:rPr lang="en-US" dirty="0">
                <a:solidFill>
                  <a:srgbClr val="222222"/>
                </a:solidFill>
                <a:latin typeface="Arial"/>
                <a:cs typeface="Arial"/>
              </a:rPr>
              <a:t>ll</a:t>
            </a:r>
            <a:r>
              <a:rPr lang="en-US" spc="-13" dirty="0">
                <a:solidFill>
                  <a:srgbClr val="222222"/>
                </a:solidFill>
                <a:latin typeface="Arial"/>
                <a:cs typeface="Arial"/>
              </a:rPr>
              <a:t>ici</a:t>
            </a:r>
            <a:r>
              <a:rPr lang="en-US" spc="-9" dirty="0">
                <a:solidFill>
                  <a:srgbClr val="222222"/>
                </a:solidFill>
                <a:latin typeface="Arial"/>
                <a:cs typeface="Arial"/>
              </a:rPr>
              <a:t>t</a:t>
            </a:r>
            <a:r>
              <a:rPr lang="en-US" dirty="0">
                <a:solidFill>
                  <a:srgbClr val="222222"/>
                </a:solidFill>
                <a:latin typeface="Arial"/>
                <a:cs typeface="Arial"/>
              </a:rPr>
              <a:t> </a:t>
            </a:r>
            <a:r>
              <a:rPr lang="en-US" spc="-13" dirty="0">
                <a:solidFill>
                  <a:srgbClr val="222222"/>
                </a:solidFill>
                <a:latin typeface="Arial"/>
                <a:cs typeface="Arial"/>
              </a:rPr>
              <a:t>in</a:t>
            </a:r>
            <a:r>
              <a:rPr lang="en-US" spc="-18" dirty="0">
                <a:solidFill>
                  <a:srgbClr val="222222"/>
                </a:solidFill>
                <a:latin typeface="Arial"/>
                <a:cs typeface="Arial"/>
              </a:rPr>
              <a:t>fere</a:t>
            </a:r>
            <a:r>
              <a:rPr lang="en-US" spc="-13" dirty="0">
                <a:solidFill>
                  <a:srgbClr val="222222"/>
                </a:solidFill>
                <a:latin typeface="Arial"/>
                <a:cs typeface="Arial"/>
              </a:rPr>
              <a:t>n</a:t>
            </a:r>
            <a:r>
              <a:rPr lang="en-US" spc="-18" dirty="0">
                <a:solidFill>
                  <a:srgbClr val="222222"/>
                </a:solidFill>
                <a:latin typeface="Arial"/>
                <a:cs typeface="Arial"/>
              </a:rPr>
              <a:t>ce</a:t>
            </a:r>
            <a:r>
              <a:rPr lang="en-US" spc="-13" dirty="0">
                <a:solidFill>
                  <a:srgbClr val="222222"/>
                </a:solidFill>
                <a:latin typeface="Arial"/>
                <a:cs typeface="Arial"/>
              </a:rPr>
              <a:t>s</a:t>
            </a:r>
            <a:r>
              <a:rPr lang="en-US" dirty="0">
                <a:solidFill>
                  <a:srgbClr val="222222"/>
                </a:solidFill>
                <a:latin typeface="Arial"/>
                <a:cs typeface="Arial"/>
              </a:rPr>
              <a:t> </a:t>
            </a:r>
            <a:r>
              <a:rPr lang="en-US" spc="-18" dirty="0">
                <a:solidFill>
                  <a:srgbClr val="222222"/>
                </a:solidFill>
                <a:latin typeface="Arial"/>
                <a:cs typeface="Arial"/>
              </a:rPr>
              <a:t>d</a:t>
            </a:r>
            <a:r>
              <a:rPr lang="en-US" spc="-13" dirty="0">
                <a:solidFill>
                  <a:srgbClr val="222222"/>
                </a:solidFill>
                <a:latin typeface="Arial"/>
                <a:cs typeface="Arial"/>
              </a:rPr>
              <a:t>ue</a:t>
            </a:r>
            <a:r>
              <a:rPr lang="en-US" dirty="0">
                <a:solidFill>
                  <a:srgbClr val="222222"/>
                </a:solidFill>
                <a:latin typeface="Arial"/>
                <a:cs typeface="Arial"/>
              </a:rPr>
              <a:t> t</a:t>
            </a:r>
            <a:r>
              <a:rPr lang="en-US" spc="-13" dirty="0">
                <a:solidFill>
                  <a:srgbClr val="222222"/>
                </a:solidFill>
                <a:latin typeface="Arial"/>
                <a:cs typeface="Arial"/>
              </a:rPr>
              <a:t>o</a:t>
            </a:r>
            <a:r>
              <a:rPr lang="en-US" dirty="0">
                <a:solidFill>
                  <a:srgbClr val="222222"/>
                </a:solidFill>
                <a:latin typeface="Arial"/>
                <a:cs typeface="Arial"/>
              </a:rPr>
              <a:t> b</a:t>
            </a:r>
            <a:r>
              <a:rPr lang="en-US" spc="-4" dirty="0">
                <a:solidFill>
                  <a:srgbClr val="222222"/>
                </a:solidFill>
                <a:latin typeface="Arial"/>
                <a:cs typeface="Arial"/>
              </a:rPr>
              <a:t>i</a:t>
            </a:r>
            <a:r>
              <a:rPr lang="en-US" dirty="0">
                <a:solidFill>
                  <a:srgbClr val="222222"/>
                </a:solidFill>
                <a:latin typeface="Arial"/>
                <a:cs typeface="Arial"/>
              </a:rPr>
              <a:t>a</a:t>
            </a:r>
            <a:r>
              <a:rPr lang="en-US" spc="-13" dirty="0">
                <a:solidFill>
                  <a:srgbClr val="222222"/>
                </a:solidFill>
                <a:latin typeface="Arial"/>
                <a:cs typeface="Arial"/>
              </a:rPr>
              <a:t>sin</a:t>
            </a:r>
            <a:r>
              <a:rPr lang="en-US" dirty="0">
                <a:solidFill>
                  <a:srgbClr val="222222"/>
                </a:solidFill>
                <a:latin typeface="Arial"/>
                <a:cs typeface="Arial"/>
              </a:rPr>
              <a:t>g </a:t>
            </a:r>
            <a:r>
              <a:rPr lang="en-US" spc="-9" dirty="0">
                <a:solidFill>
                  <a:srgbClr val="222222"/>
                </a:solidFill>
                <a:latin typeface="Arial"/>
                <a:cs typeface="Arial"/>
              </a:rPr>
              <a:t>sel</a:t>
            </a:r>
            <a:r>
              <a:rPr lang="en-US" spc="-4" dirty="0">
                <a:solidFill>
                  <a:srgbClr val="222222"/>
                </a:solidFill>
                <a:latin typeface="Arial"/>
                <a:cs typeface="Arial"/>
              </a:rPr>
              <a:t>ec</a:t>
            </a:r>
            <a:r>
              <a:rPr lang="en-US" dirty="0">
                <a:solidFill>
                  <a:srgbClr val="222222"/>
                </a:solidFill>
                <a:latin typeface="Arial"/>
                <a:cs typeface="Arial"/>
              </a:rPr>
              <a:t>t</a:t>
            </a:r>
            <a:r>
              <a:rPr lang="en-US" spc="-13" dirty="0">
                <a:solidFill>
                  <a:srgbClr val="222222"/>
                </a:solidFill>
                <a:latin typeface="Arial"/>
                <a:cs typeface="Arial"/>
              </a:rPr>
              <a:t>ion</a:t>
            </a:r>
            <a:r>
              <a:rPr lang="en-US" dirty="0">
                <a:solidFill>
                  <a:srgbClr val="222222"/>
                </a:solidFill>
                <a:latin typeface="Arial"/>
                <a:cs typeface="Arial"/>
              </a:rPr>
              <a:t> </a:t>
            </a:r>
            <a:r>
              <a:rPr lang="en-US" spc="-13" dirty="0">
                <a:solidFill>
                  <a:srgbClr val="222222"/>
                </a:solidFill>
                <a:latin typeface="Arial"/>
                <a:cs typeface="Arial"/>
              </a:rPr>
              <a:t>effec</a:t>
            </a:r>
            <a:r>
              <a:rPr lang="en-US" spc="-9" dirty="0">
                <a:solidFill>
                  <a:srgbClr val="222222"/>
                </a:solidFill>
                <a:latin typeface="Arial"/>
                <a:cs typeface="Arial"/>
              </a:rPr>
              <a:t>ts</a:t>
            </a:r>
            <a:endParaRPr lang="en-US" dirty="0">
              <a:latin typeface="Arial"/>
              <a:cs typeface="Arial"/>
            </a:endParaRPr>
          </a:p>
          <a:p>
            <a:pPr>
              <a:spcAft>
                <a:spcPts val="1200"/>
              </a:spcAft>
              <a:buClrTx/>
              <a:buSzPct val="100000"/>
              <a:buFont typeface="Arial"/>
              <a:buChar char="•"/>
            </a:pPr>
            <a:r>
              <a:rPr lang="en-US" dirty="0">
                <a:latin typeface="Arial"/>
                <a:cs typeface="Arial"/>
              </a:rPr>
              <a:t>Worry more about model assumptions, and whether our experiments are teaching us about the phenomenon of interest</a:t>
            </a:r>
          </a:p>
          <a:p>
            <a:pPr>
              <a:spcAft>
                <a:spcPts val="1200"/>
              </a:spcAft>
            </a:pPr>
            <a:endParaRPr lang="en-US" dirty="0">
              <a:latin typeface="Arial"/>
              <a:cs typeface="Arial"/>
            </a:endParaRPr>
          </a:p>
          <a:p>
            <a:endParaRPr lang="en-US" dirty="0"/>
          </a:p>
        </p:txBody>
      </p:sp>
      <p:sp>
        <p:nvSpPr>
          <p:cNvPr id="4" name="Slide Number Placeholder 3"/>
          <p:cNvSpPr>
            <a:spLocks noGrp="1"/>
          </p:cNvSpPr>
          <p:nvPr>
            <p:ph type="sldNum" sz="quarter" idx="12"/>
          </p:nvPr>
        </p:nvSpPr>
        <p:spPr/>
        <p:txBody>
          <a:bodyPr/>
          <a:lstStyle/>
          <a:p>
            <a:fld id="{651FC063-5EA9-49AF-AFAF-D68C9E82B23B}" type="slidenum">
              <a:rPr lang="en-US" smtClean="0"/>
              <a:pPr/>
              <a:t>48</a:t>
            </a:fld>
            <a:endParaRPr lang="en-US" dirty="0"/>
          </a:p>
        </p:txBody>
      </p:sp>
    </p:spTree>
    <p:extLst>
      <p:ext uri="{BB962C8B-B14F-4D97-AF65-F5344CB8AC3E}">
        <p14:creationId xmlns:p14="http://schemas.microsoft.com/office/powerpoint/2010/main" val="2976720316"/>
      </p:ext>
    </p:extLst>
  </p:cSld>
  <p:clrMapOvr>
    <a:masterClrMapping/>
  </p:clrMapOvr>
  <mc:AlternateContent xmlns:mc="http://schemas.openxmlformats.org/markup-compatibility/2006" xmlns:p14="http://schemas.microsoft.com/office/powerpoint/2010/main">
    <mc:Choice Requires="p14">
      <p:transition spd="slow" p14:dur="2000" advTm="31478"/>
    </mc:Choice>
    <mc:Fallback xmlns="">
      <p:transition xmlns:p14="http://schemas.microsoft.com/office/powerpoint/2010/main" spd="slow" advTm="31478"/>
    </mc:Fallback>
  </mc:AlternateContent>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sa 2016">
  <a:themeElements>
    <a:clrScheme name="Capital">
      <a:dk1>
        <a:srgbClr val="000000"/>
      </a:dk1>
      <a:lt1>
        <a:srgbClr val="FFFFFF"/>
      </a:lt1>
      <a:dk2>
        <a:srgbClr val="6F6D5D"/>
      </a:dk2>
      <a:lt2>
        <a:srgbClr val="7C8F97"/>
      </a:lt2>
      <a:accent1>
        <a:srgbClr val="4B5A60"/>
      </a:accent1>
      <a:accent2>
        <a:srgbClr val="9C5238"/>
      </a:accent2>
      <a:accent3>
        <a:srgbClr val="504539"/>
      </a:accent3>
      <a:accent4>
        <a:srgbClr val="C1AD79"/>
      </a:accent4>
      <a:accent5>
        <a:srgbClr val="667559"/>
      </a:accent5>
      <a:accent6>
        <a:srgbClr val="BAD6AD"/>
      </a:accent6>
      <a:hlink>
        <a:srgbClr val="524A82"/>
      </a:hlink>
      <a:folHlink>
        <a:srgbClr val="8F9954"/>
      </a:folHlink>
    </a:clrScheme>
    <a:fontScheme name="Pushpin">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ushpin">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psa 2016.thmx</Template>
  <TotalTime>8543</TotalTime>
  <Words>2305</Words>
  <Application>Microsoft Macintosh PowerPoint</Application>
  <PresentationFormat>On-screen Show (4:3)</PresentationFormat>
  <Paragraphs>283</Paragraphs>
  <Slides>48</Slides>
  <Notes>1</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48</vt:i4>
      </vt:variant>
    </vt:vector>
  </HeadingPairs>
  <TitlesOfParts>
    <vt:vector size="57" baseType="lpstr">
      <vt:lpstr>Brush Script MT</vt:lpstr>
      <vt:lpstr>Arial</vt:lpstr>
      <vt:lpstr>Calibri</vt:lpstr>
      <vt:lpstr>Constantia</vt:lpstr>
      <vt:lpstr>Franklin Gothic Book</vt:lpstr>
      <vt:lpstr>Rage Italic</vt:lpstr>
      <vt:lpstr>Symbol</vt:lpstr>
      <vt:lpstr>psa 2016</vt:lpstr>
      <vt:lpstr>Document</vt:lpstr>
      <vt:lpstr>         Replication Crises and Hidden Controversies in Phil Stat OVERVIEW APRIL 3, 2019 6334/6614</vt:lpstr>
      <vt:lpstr>PowerPoint Presentation</vt:lpstr>
      <vt:lpstr>PowerPoint Presentation</vt:lpstr>
      <vt:lpstr>PowerPoint Presentation</vt:lpstr>
      <vt:lpstr>PowerPoint Presentation</vt:lpstr>
      <vt:lpstr>Testing Reasoning</vt:lpstr>
      <vt:lpstr>Neyman-Pearson (N-P) tests: </vt:lpstr>
      <vt:lpstr> Get beyond N-P/ Fisher incompatibilist caricature </vt:lpstr>
      <vt:lpstr> Replication Paradox  (for Significance Test Critics)</vt:lpstr>
      <vt:lpstr>PowerPoint Presentation</vt:lpstr>
      <vt:lpstr> Severity Requirement: </vt:lpstr>
      <vt:lpstr>This alters the role of probability: typically just 2</vt:lpstr>
      <vt:lpstr>PowerPoint Presentation</vt:lpstr>
      <vt:lpstr>PowerPoint Presentation</vt:lpstr>
      <vt:lpstr>Biasing selection effects:</vt:lpstr>
      <vt:lpstr> Nominal vs. actual Significance levels </vt:lpstr>
      <vt:lpstr>PowerPoint Presentation</vt:lpstr>
      <vt:lpstr>PowerPoint Presentation</vt:lpstr>
      <vt:lpstr>PowerPoint Presentation</vt:lpstr>
      <vt:lpstr>Likelihood Principle (LP)</vt:lpstr>
      <vt:lpstr> Jimmy Savage on the LP: </vt:lpstr>
      <vt:lpstr> All error probabilities violate the LP  (even without selection effects): </vt:lpstr>
      <vt:lpstr> Optional Stopping: </vt:lpstr>
      <vt:lpstr>PowerPoint Presentation</vt:lpstr>
      <vt:lpstr> Nominal vs. Actual  significance levels again:  </vt:lpstr>
      <vt:lpstr>PowerPoint Presentation</vt:lpstr>
      <vt:lpstr>PowerPoint Presentation</vt:lpstr>
      <vt:lpstr>With One Big Difference:</vt:lpstr>
      <vt:lpstr>PowerPoint Presentation</vt:lpstr>
      <vt:lpstr>PowerPoint Presentation</vt:lpstr>
      <vt:lpstr>PowerPoint Presentation</vt:lpstr>
      <vt:lpstr>SIST p.49</vt:lpstr>
      <vt:lpstr>PowerPoint Presentation</vt:lpstr>
      <vt:lpstr>PowerPoint Presentation</vt:lpstr>
      <vt:lpstr>Recent push to “redefine statistical significance” is based on the odds ratios/ Bayes Factors (BF) (Benjamin et al 2017)</vt:lpstr>
      <vt:lpstr>PowerPoint Presentation</vt:lpstr>
      <vt:lpstr>SIST p. 261  </vt:lpstr>
      <vt:lpstr>SIST p. 260: Table 4.2  </vt:lpstr>
      <vt:lpstr>PowerPoint Presentation</vt:lpstr>
      <vt:lpstr>PowerPoint Presentation</vt:lpstr>
      <vt:lpstr>PowerPoint Presentation</vt:lpstr>
      <vt:lpstr>PowerPoint Presentation</vt:lpstr>
      <vt:lpstr>PowerPoint Presentation</vt:lpstr>
      <vt:lpstr>PowerPoint Presentation</vt:lpstr>
      <vt:lpstr> Severity for Test T+:  SEV(T+, d(x0), claim C) </vt:lpstr>
      <vt:lpstr>PowerPoint Presentation</vt:lpstr>
      <vt:lpstr>PowerPoint Presentation</vt:lpstr>
      <vt:lpstr>PowerPoint Presentation</vt:lpstr>
    </vt:vector>
  </TitlesOfParts>
  <Company>Virginia Tech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Deborah Mayo</dc:creator>
  <cp:lastModifiedBy>jean miller</cp:lastModifiedBy>
  <cp:revision>947</cp:revision>
  <cp:lastPrinted>2018-06-11T17:37:18Z</cp:lastPrinted>
  <dcterms:created xsi:type="dcterms:W3CDTF">2016-03-21T21:44:54Z</dcterms:created>
  <dcterms:modified xsi:type="dcterms:W3CDTF">2019-04-03T16:59:33Z</dcterms:modified>
</cp:coreProperties>
</file>